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HelveticaNeue-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bold.fntdata"/><Relationship Id="rId14" Type="http://schemas.openxmlformats.org/officeDocument/2006/relationships/slide" Target="slides/slide9.xml"/><Relationship Id="rId58" Type="http://schemas.openxmlformats.org/officeDocument/2006/relationships/font" Target="fonts/HelveticaNe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os_Angeles_Police_Department#/media/File:Seal_of_the_Los_Angeles_Police_Department.p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LAPD Seal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3be21b3ff_17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3be21b3ff_17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3be21b3ff_17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3be21b3ff_17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3be21b3ff_17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3be21b3ff_17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3be21b3ff_17_3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73be21b3ff_17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3be21b3ff_17_3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73be21b3ff_17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3be21b3ff_17_3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73be21b3ff_17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3be21b3ff_17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3be21b3ff_17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3be21b3ff_17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3be21b3ff_17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3be21b3ff_17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3be21b3ff_17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3be21b3ff_17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3be21b3ff_17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73be21b3ff_14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73be21b3ff_14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3be21b3ff_14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3be21b3ff_14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coz the number of 1's in our data is very less in proportion</a:t>
            </a:r>
            <a:endParaRPr/>
          </a:p>
          <a:p>
            <a:pPr indent="0" lvl="0" marL="0" rtl="0" algn="l">
              <a:spcBef>
                <a:spcPts val="0"/>
              </a:spcBef>
              <a:spcAft>
                <a:spcPts val="0"/>
              </a:spcAft>
              <a:buNone/>
            </a:pPr>
            <a:r>
              <a:rPr lang="en"/>
              <a:t>to make sure our model is able to train , we need to stratify to increase 1's in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3be21b3ff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3be21b3ff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3be21b3ff_1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3be21b3ff_1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3be21b3ff_1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3be21b3ff_1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3be21b3ff_1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3be21b3ff_1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3be21b3ff_19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3be21b3ff_1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3be21b3ff_19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3be21b3ff_1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3be21b3ff_19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3be21b3ff_1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3be21b3ff_19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3be21b3ff_19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3be21b3ff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3be21b3ff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3be21b3ff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3be21b3ff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3be21b3ff_2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3be21b3ff_2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73be21b3f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3be21b3f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3be21b3ff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3be21b3ff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3be21b3ff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3be21b3ff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73be21b3f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3be21b3f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3be21b3ff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3be21b3ff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3be21b3ff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3be21b3ff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341b4402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341b4402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3be21b3ff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3be21b3ff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3be21b3ff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3be21b3ff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732d3a23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32d3a23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3be21b3ff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3be21b3ff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73be21b3f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3be21b3f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73be21b3ff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3be21b3ff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3be21b3ff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3be21b3ff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3be21b3ff_1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73be21b3ff_14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341b4402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341b4402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3be21b3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3be21b3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73be21b3f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3be21b3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73be21b3f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3be21b3f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3be21b3f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3be21b3f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3be21b3ff_1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73be21b3ff_14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3be21b3ff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3be21b3ff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3be21b3ff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3be21b3ff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7341b4402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341b4402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73be21b3ff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3be21b3ff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3be21b3ff_17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be21b3ff_17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3be21b3ff_17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3be21b3ff_17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3be21b3ff_17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3be21b3ff_17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9.png"/><Relationship Id="rId4" Type="http://schemas.openxmlformats.org/officeDocument/2006/relationships/hyperlink" Target="https://en.wikipedia.org/wiki/Los_Angeles_Police_Department#/media/File:Seal_of_the_Los_Angeles_Police_Department.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hyperlink" Target="https://prowhiteparty.wordpress.com/2017/02/20/crime-and-demographics-in-los-angel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google.com/search?q=police+handcuffs+and+sirens&amp;rlz=1C5CHFA_enUS706US706&amp;hl=en&amp;tbm=isch&amp;source=lnms&amp;sa=X&amp;ved=0ahUKEwjrrMfUoOnoAhVqgXIEHWNkBzYQ_AUICygC&amp;biw=1365&amp;bih=677&amp;dpr=1.8#imgrc=0Tx6xBaufnfCIM&amp;imgdii=eod9iPSBt_ZFeM" TargetMode="External"/><Relationship Id="rId4" Type="http://schemas.openxmlformats.org/officeDocument/2006/relationships/image" Target="../media/image13.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hyperlink" Target="http://www.lapdonline.org/home/content_basic_view/2351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ata.lacity.org/api/views/63jg-8b9z/files/3db69cd3-446c-4dcd-82eb-3436dc08d3be?download=true&amp;filename=MO_CODES_Numerical_20180627.pdf" TargetMode="External"/><Relationship Id="rId4" Type="http://schemas.openxmlformats.org/officeDocument/2006/relationships/hyperlink" Target="https://data.lacity.org/api/views/63jg-8b9z/files/131cdc45-bfbc-433f-b370-deeb3efeb5ff?download=true&amp;filename=ucr_handbook_2013.pdf" TargetMode="External"/><Relationship Id="rId5" Type="http://schemas.openxmlformats.org/officeDocument/2006/relationships/hyperlink" Target="https://data.lacity.org/api/views/63jg-8b9z/files/fff2caac-94b0-4ae5-9ca5-d235b19e3c44?download=true&amp;filename=UCR-COMPSTAT062618.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www.fox4now.com/news/police-using-analytics-to-predict-crim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501575"/>
            <a:ext cx="8520600" cy="171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Los Angeles, California Crime data (2010-2019)</a:t>
            </a:r>
            <a:endParaRPr/>
          </a:p>
        </p:txBody>
      </p:sp>
      <p:sp>
        <p:nvSpPr>
          <p:cNvPr id="61" name="Google Shape;61;p14"/>
          <p:cNvSpPr txBox="1"/>
          <p:nvPr>
            <p:ph idx="1" type="subTitle"/>
          </p:nvPr>
        </p:nvSpPr>
        <p:spPr>
          <a:xfrm>
            <a:off x="311700" y="2217575"/>
            <a:ext cx="8520600" cy="51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800"/>
              <a:t>Emanuel Calderon, Jiayuan Ai, Jonathan Huck, Monika Malik and Zalan Mumtaz</a:t>
            </a:r>
            <a:endParaRPr sz="1800"/>
          </a:p>
        </p:txBody>
      </p:sp>
      <p:pic>
        <p:nvPicPr>
          <p:cNvPr id="62" name="Google Shape;62;p14"/>
          <p:cNvPicPr preferRelativeResize="0"/>
          <p:nvPr/>
        </p:nvPicPr>
        <p:blipFill>
          <a:blip r:embed="rId3">
            <a:alphaModFix/>
          </a:blip>
          <a:stretch>
            <a:fillRect/>
          </a:stretch>
        </p:blipFill>
        <p:spPr>
          <a:xfrm>
            <a:off x="3556150" y="2727575"/>
            <a:ext cx="2031699" cy="2014223"/>
          </a:xfrm>
          <a:prstGeom prst="rect">
            <a:avLst/>
          </a:prstGeom>
          <a:noFill/>
          <a:ln>
            <a:noFill/>
          </a:ln>
        </p:spPr>
      </p:pic>
      <p:sp>
        <p:nvSpPr>
          <p:cNvPr id="63" name="Google Shape;63;p14"/>
          <p:cNvSpPr txBox="1"/>
          <p:nvPr/>
        </p:nvSpPr>
        <p:spPr>
          <a:xfrm>
            <a:off x="4240925" y="4666425"/>
            <a:ext cx="1198500" cy="1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u="sng">
                <a:solidFill>
                  <a:schemeClr val="accent5"/>
                </a:solidFill>
                <a:hlinkClick r:id="rId4">
                  <a:extLst>
                    <a:ext uri="{A12FA001-AC4F-418D-AE19-62706E023703}">
                      <ahyp:hlinkClr val="tx"/>
                    </a:ext>
                  </a:extLst>
                </a:hlinkClick>
              </a:rPr>
              <a:t>LAPD Seal</a:t>
            </a:r>
            <a:endParaRPr sz="600"/>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586375" y="2495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Step 2: </a:t>
            </a:r>
            <a:r>
              <a:rPr lang="en"/>
              <a:t>Explore</a:t>
            </a:r>
            <a:endParaRPr/>
          </a:p>
        </p:txBody>
      </p:sp>
      <p:sp>
        <p:nvSpPr>
          <p:cNvPr id="139" name="Google Shape;139;p23"/>
          <p:cNvSpPr txBox="1"/>
          <p:nvPr>
            <p:ph idx="1" type="body"/>
          </p:nvPr>
        </p:nvSpPr>
        <p:spPr>
          <a:xfrm>
            <a:off x="628650" y="940050"/>
            <a:ext cx="2305800" cy="32634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None/>
            </a:pPr>
            <a:r>
              <a:rPr lang="en" sz="1200"/>
              <a:t>Understanding the data by discovering anticipated and unanticipated relationships.</a:t>
            </a:r>
            <a:endParaRPr sz="12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1200"/>
              </a:spcAft>
              <a:buNone/>
            </a:pPr>
            <a:r>
              <a:t/>
            </a:r>
            <a:endParaRPr sz="1200"/>
          </a:p>
        </p:txBody>
      </p:sp>
      <p:pic>
        <p:nvPicPr>
          <p:cNvPr id="140" name="Google Shape;140;p23"/>
          <p:cNvPicPr preferRelativeResize="0"/>
          <p:nvPr/>
        </p:nvPicPr>
        <p:blipFill>
          <a:blip r:embed="rId3">
            <a:alphaModFix/>
          </a:blip>
          <a:stretch>
            <a:fillRect/>
          </a:stretch>
        </p:blipFill>
        <p:spPr>
          <a:xfrm>
            <a:off x="3031875" y="1064600"/>
            <a:ext cx="5943600" cy="3924300"/>
          </a:xfrm>
          <a:prstGeom prst="rect">
            <a:avLst/>
          </a:prstGeom>
          <a:noFill/>
          <a:ln>
            <a:noFill/>
          </a:ln>
        </p:spPr>
      </p:pic>
      <p:sp>
        <p:nvSpPr>
          <p:cNvPr id="141" name="Google Shape;141;p2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idx="1" type="body"/>
          </p:nvPr>
        </p:nvSpPr>
        <p:spPr>
          <a:xfrm>
            <a:off x="355300" y="1123575"/>
            <a:ext cx="8520600" cy="34164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chemeClr val="dk1"/>
              </a:buClr>
              <a:buSzPts val="1200"/>
              <a:buChar char="●"/>
            </a:pPr>
            <a:r>
              <a:rPr lang="en" sz="1200"/>
              <a:t>Variability in multiple locations of Los Angeles   </a:t>
            </a:r>
            <a:endParaRPr sz="1200"/>
          </a:p>
          <a:p>
            <a:pPr indent="-304800" lvl="0" marL="457200" rtl="0" algn="l">
              <a:spcBef>
                <a:spcPts val="0"/>
              </a:spcBef>
              <a:spcAft>
                <a:spcPts val="0"/>
              </a:spcAft>
              <a:buClr>
                <a:schemeClr val="dk1"/>
              </a:buClr>
              <a:buSzPts val="1200"/>
              <a:buChar char="●"/>
            </a:pPr>
            <a:r>
              <a:rPr lang="en" sz="1200"/>
              <a:t>No Structural breaks in time series process</a:t>
            </a:r>
            <a:endParaRPr sz="1200"/>
          </a:p>
          <a:p>
            <a:pPr indent="-304800" lvl="0" marL="457200" rtl="0" algn="l">
              <a:spcBef>
                <a:spcPts val="0"/>
              </a:spcBef>
              <a:spcAft>
                <a:spcPts val="0"/>
              </a:spcAft>
              <a:buClr>
                <a:schemeClr val="dk1"/>
              </a:buClr>
              <a:buSzPts val="1200"/>
              <a:buChar char="●"/>
            </a:pPr>
            <a:r>
              <a:rPr lang="en" sz="1200"/>
              <a:t>Bias in data considered to be inconclusive</a:t>
            </a:r>
            <a:endParaRPr sz="1200"/>
          </a:p>
          <a:p>
            <a:pPr indent="-304800" lvl="0" marL="457200" rtl="0" algn="l">
              <a:spcBef>
                <a:spcPts val="0"/>
              </a:spcBef>
              <a:spcAft>
                <a:spcPts val="0"/>
              </a:spcAft>
              <a:buClr>
                <a:schemeClr val="dk1"/>
              </a:buClr>
              <a:buSzPts val="1200"/>
              <a:buChar char="●"/>
            </a:pPr>
            <a:r>
              <a:rPr lang="en" sz="1200"/>
              <a:t>Males in mid-twenties carry a higher weight in the forecasting model.</a:t>
            </a:r>
            <a:endParaRPr sz="1200"/>
          </a:p>
          <a:p>
            <a:pPr indent="-304800" lvl="0" marL="457200" rtl="0" algn="l">
              <a:spcBef>
                <a:spcPts val="0"/>
              </a:spcBef>
              <a:spcAft>
                <a:spcPts val="0"/>
              </a:spcAft>
              <a:buClr>
                <a:schemeClr val="dk1"/>
              </a:buClr>
              <a:buSzPts val="1200"/>
              <a:buChar char="●"/>
            </a:pPr>
            <a:r>
              <a:rPr lang="en" sz="1200"/>
              <a:t>Exploration of data revealed a RMSE of 6.04 (&gt;.5 is related to a poor predictive model or not significant) see the below figure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47" name="Google Shape;147;p24"/>
          <p:cNvPicPr preferRelativeResize="0"/>
          <p:nvPr/>
        </p:nvPicPr>
        <p:blipFill>
          <a:blip r:embed="rId3">
            <a:alphaModFix/>
          </a:blip>
          <a:stretch>
            <a:fillRect/>
          </a:stretch>
        </p:blipFill>
        <p:spPr>
          <a:xfrm>
            <a:off x="5356888" y="2728763"/>
            <a:ext cx="1895475" cy="771525"/>
          </a:xfrm>
          <a:prstGeom prst="rect">
            <a:avLst/>
          </a:prstGeom>
          <a:noFill/>
          <a:ln>
            <a:noFill/>
          </a:ln>
        </p:spPr>
      </p:pic>
      <p:sp>
        <p:nvSpPr>
          <p:cNvPr id="148" name="Google Shape;148;p24"/>
          <p:cNvSpPr txBox="1"/>
          <p:nvPr>
            <p:ph type="title"/>
          </p:nvPr>
        </p:nvSpPr>
        <p:spPr>
          <a:xfrm>
            <a:off x="311700" y="42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Discoveries</a:t>
            </a:r>
            <a:r>
              <a:rPr lang="en"/>
              <a:t>	</a:t>
            </a:r>
            <a:endParaRPr/>
          </a:p>
          <a:p>
            <a:pPr indent="0" lvl="0" marL="0" rtl="0" algn="l">
              <a:spcBef>
                <a:spcPts val="0"/>
              </a:spcBef>
              <a:spcAft>
                <a:spcPts val="0"/>
              </a:spcAft>
              <a:buNone/>
            </a:pPr>
            <a:r>
              <a:t/>
            </a:r>
            <a:endParaRPr/>
          </a:p>
        </p:txBody>
      </p:sp>
      <p:sp>
        <p:nvSpPr>
          <p:cNvPr id="149" name="Google Shape;14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6375" y="2495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Missing Values &amp; Outliers</a:t>
            </a:r>
            <a:endParaRPr/>
          </a:p>
        </p:txBody>
      </p:sp>
      <p:sp>
        <p:nvSpPr>
          <p:cNvPr id="155" name="Google Shape;155;p25"/>
          <p:cNvSpPr txBox="1"/>
          <p:nvPr>
            <p:ph idx="1" type="body"/>
          </p:nvPr>
        </p:nvSpPr>
        <p:spPr>
          <a:xfrm>
            <a:off x="628650" y="940050"/>
            <a:ext cx="3943500" cy="32634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lang="en" sz="1200"/>
              <a:t>Due to Jmp’s missing values and outlier listings, team was able to identify several ways to improve sample:</a:t>
            </a:r>
            <a:endParaRPr sz="1200"/>
          </a:p>
          <a:p>
            <a:pPr indent="-304800" lvl="0" marL="457200" rtl="0" algn="l">
              <a:lnSpc>
                <a:spcPct val="115000"/>
              </a:lnSpc>
              <a:spcBef>
                <a:spcPts val="1200"/>
              </a:spcBef>
              <a:spcAft>
                <a:spcPts val="0"/>
              </a:spcAft>
              <a:buSzPts val="1200"/>
              <a:buChar char="●"/>
            </a:pPr>
            <a:r>
              <a:rPr lang="en" sz="1200"/>
              <a:t>Initially clean data</a:t>
            </a:r>
            <a:endParaRPr sz="1200"/>
          </a:p>
          <a:p>
            <a:pPr indent="-304800" lvl="1" marL="914400" rtl="0" algn="l">
              <a:lnSpc>
                <a:spcPct val="115000"/>
              </a:lnSpc>
              <a:spcBef>
                <a:spcPts val="0"/>
              </a:spcBef>
              <a:spcAft>
                <a:spcPts val="0"/>
              </a:spcAft>
              <a:buSzPts val="1200"/>
              <a:buChar char="○"/>
            </a:pPr>
            <a:r>
              <a:rPr lang="en" sz="1200"/>
              <a:t>Ignore unhelpful data</a:t>
            </a:r>
            <a:endParaRPr sz="1200"/>
          </a:p>
          <a:p>
            <a:pPr indent="-304800" lvl="1" marL="914400" rtl="0" algn="l">
              <a:lnSpc>
                <a:spcPct val="115000"/>
              </a:lnSpc>
              <a:spcBef>
                <a:spcPts val="0"/>
              </a:spcBef>
              <a:spcAft>
                <a:spcPts val="0"/>
              </a:spcAft>
              <a:buSzPts val="1200"/>
              <a:buChar char="○"/>
            </a:pPr>
            <a:r>
              <a:rPr lang="en" sz="1200"/>
              <a:t>Ignore redundant data</a:t>
            </a:r>
            <a:endParaRPr sz="1200"/>
          </a:p>
          <a:p>
            <a:pPr indent="-304800" lvl="1" marL="914400" rtl="0" algn="l">
              <a:lnSpc>
                <a:spcPct val="115000"/>
              </a:lnSpc>
              <a:spcBef>
                <a:spcPts val="0"/>
              </a:spcBef>
              <a:spcAft>
                <a:spcPts val="0"/>
              </a:spcAft>
              <a:buSzPts val="1200"/>
              <a:buChar char="○"/>
            </a:pPr>
            <a:r>
              <a:rPr lang="en" sz="1200"/>
              <a:t>Understand most variables are categorical</a:t>
            </a:r>
            <a:endParaRPr sz="1200"/>
          </a:p>
          <a:p>
            <a:pPr indent="-304800" lvl="0" marL="457200" rtl="0" algn="l">
              <a:lnSpc>
                <a:spcPct val="115000"/>
              </a:lnSpc>
              <a:spcBef>
                <a:spcPts val="0"/>
              </a:spcBef>
              <a:spcAft>
                <a:spcPts val="0"/>
              </a:spcAft>
              <a:buSzPts val="1200"/>
              <a:buChar char="●"/>
            </a:pPr>
            <a:r>
              <a:rPr lang="en" sz="1200"/>
              <a:t>Disregard potential high yielding predictor RMSE’s </a:t>
            </a:r>
            <a:endParaRPr sz="1200"/>
          </a:p>
        </p:txBody>
      </p:sp>
      <p:pic>
        <p:nvPicPr>
          <p:cNvPr id="156" name="Google Shape;156;p25"/>
          <p:cNvPicPr preferRelativeResize="0"/>
          <p:nvPr/>
        </p:nvPicPr>
        <p:blipFill>
          <a:blip r:embed="rId3">
            <a:alphaModFix/>
          </a:blip>
          <a:stretch>
            <a:fillRect/>
          </a:stretch>
        </p:blipFill>
        <p:spPr>
          <a:xfrm>
            <a:off x="4787800" y="306825"/>
            <a:ext cx="4229101" cy="3517478"/>
          </a:xfrm>
          <a:prstGeom prst="rect">
            <a:avLst/>
          </a:prstGeom>
          <a:noFill/>
          <a:ln>
            <a:noFill/>
          </a:ln>
        </p:spPr>
      </p:pic>
      <p:pic>
        <p:nvPicPr>
          <p:cNvPr id="157" name="Google Shape;157;p25"/>
          <p:cNvPicPr preferRelativeResize="0"/>
          <p:nvPr/>
        </p:nvPicPr>
        <p:blipFill>
          <a:blip r:embed="rId4">
            <a:alphaModFix/>
          </a:blip>
          <a:stretch>
            <a:fillRect/>
          </a:stretch>
        </p:blipFill>
        <p:spPr>
          <a:xfrm>
            <a:off x="1975800" y="2853200"/>
            <a:ext cx="2687876" cy="2146275"/>
          </a:xfrm>
          <a:prstGeom prst="rect">
            <a:avLst/>
          </a:prstGeom>
          <a:noFill/>
          <a:ln>
            <a:noFill/>
          </a:ln>
        </p:spPr>
      </p:pic>
      <p:sp>
        <p:nvSpPr>
          <p:cNvPr id="158" name="Google Shape;158;p2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238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Column Summary Statistics	</a:t>
            </a:r>
            <a:endParaRPr/>
          </a:p>
          <a:p>
            <a:pPr indent="0" lvl="0" marL="0" rtl="0" algn="l">
              <a:spcBef>
                <a:spcPts val="0"/>
              </a:spcBef>
              <a:spcAft>
                <a:spcPts val="0"/>
              </a:spcAft>
              <a:buNone/>
            </a:pPr>
            <a:r>
              <a:t/>
            </a:r>
            <a:endParaRPr/>
          </a:p>
        </p:txBody>
      </p:sp>
      <p:pic>
        <p:nvPicPr>
          <p:cNvPr id="164" name="Google Shape;164;p26"/>
          <p:cNvPicPr preferRelativeResize="0"/>
          <p:nvPr/>
        </p:nvPicPr>
        <p:blipFill>
          <a:blip r:embed="rId3">
            <a:alphaModFix/>
          </a:blip>
          <a:stretch>
            <a:fillRect/>
          </a:stretch>
        </p:blipFill>
        <p:spPr>
          <a:xfrm>
            <a:off x="1416300" y="929150"/>
            <a:ext cx="5943600" cy="3724275"/>
          </a:xfrm>
          <a:prstGeom prst="rect">
            <a:avLst/>
          </a:prstGeom>
          <a:noFill/>
          <a:ln>
            <a:noFill/>
          </a:ln>
        </p:spPr>
      </p:pic>
      <p:sp>
        <p:nvSpPr>
          <p:cNvPr id="165" name="Google Shape;165;p2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238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Column Summary Statistics (cont...)	</a:t>
            </a:r>
            <a:endParaRPr/>
          </a:p>
          <a:p>
            <a:pPr indent="0" lvl="0" marL="0" rtl="0" algn="l">
              <a:spcBef>
                <a:spcPts val="0"/>
              </a:spcBef>
              <a:spcAft>
                <a:spcPts val="0"/>
              </a:spcAft>
              <a:buNone/>
            </a:pPr>
            <a:r>
              <a:t/>
            </a:r>
            <a:endParaRPr/>
          </a:p>
        </p:txBody>
      </p:sp>
      <p:pic>
        <p:nvPicPr>
          <p:cNvPr id="171" name="Google Shape;171;p27"/>
          <p:cNvPicPr preferRelativeResize="0"/>
          <p:nvPr/>
        </p:nvPicPr>
        <p:blipFill>
          <a:blip r:embed="rId3">
            <a:alphaModFix/>
          </a:blip>
          <a:stretch>
            <a:fillRect/>
          </a:stretch>
        </p:blipFill>
        <p:spPr>
          <a:xfrm>
            <a:off x="855800" y="797275"/>
            <a:ext cx="7123250" cy="3789925"/>
          </a:xfrm>
          <a:prstGeom prst="rect">
            <a:avLst/>
          </a:prstGeom>
          <a:noFill/>
          <a:ln>
            <a:noFill/>
          </a:ln>
        </p:spPr>
      </p:pic>
      <p:sp>
        <p:nvSpPr>
          <p:cNvPr id="172" name="Google Shape;172;p2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238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Column Summary Statistics (cont...)	</a:t>
            </a:r>
            <a:endParaRPr/>
          </a:p>
          <a:p>
            <a:pPr indent="0" lvl="0" marL="0" rtl="0" algn="l">
              <a:spcBef>
                <a:spcPts val="0"/>
              </a:spcBef>
              <a:spcAft>
                <a:spcPts val="0"/>
              </a:spcAft>
              <a:buNone/>
            </a:pPr>
            <a:r>
              <a:t/>
            </a:r>
            <a:endParaRPr/>
          </a:p>
        </p:txBody>
      </p:sp>
      <p:pic>
        <p:nvPicPr>
          <p:cNvPr id="178" name="Google Shape;178;p28"/>
          <p:cNvPicPr preferRelativeResize="0"/>
          <p:nvPr/>
        </p:nvPicPr>
        <p:blipFill>
          <a:blip r:embed="rId3">
            <a:alphaModFix/>
          </a:blip>
          <a:stretch>
            <a:fillRect/>
          </a:stretch>
        </p:blipFill>
        <p:spPr>
          <a:xfrm>
            <a:off x="2889000" y="996550"/>
            <a:ext cx="3242916" cy="3842150"/>
          </a:xfrm>
          <a:prstGeom prst="rect">
            <a:avLst/>
          </a:prstGeom>
          <a:noFill/>
          <a:ln>
            <a:noFill/>
          </a:ln>
        </p:spPr>
      </p:pic>
      <p:sp>
        <p:nvSpPr>
          <p:cNvPr id="179" name="Google Shape;179;p2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586375" y="2495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Step 3: Modify</a:t>
            </a:r>
            <a:endParaRPr/>
          </a:p>
        </p:txBody>
      </p:sp>
      <p:sp>
        <p:nvSpPr>
          <p:cNvPr id="185" name="Google Shape;185;p29"/>
          <p:cNvSpPr txBox="1"/>
          <p:nvPr>
            <p:ph idx="1" type="body"/>
          </p:nvPr>
        </p:nvSpPr>
        <p:spPr>
          <a:xfrm>
            <a:off x="628650" y="940050"/>
            <a:ext cx="8053800" cy="39288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None/>
            </a:pPr>
            <a:r>
              <a:rPr lang="en" sz="1200"/>
              <a:t>The Modify phase contains methods to select, create and transform variables in preparation for data modeling. There were many modifications made in order to get a better trend and predictive capability. Listed below are the data tweaks made to respective variables:</a:t>
            </a:r>
            <a:endParaRPr sz="1200"/>
          </a:p>
          <a:p>
            <a:pPr indent="-304800" lvl="0" marL="457200" rtl="0" algn="l">
              <a:lnSpc>
                <a:spcPct val="115000"/>
              </a:lnSpc>
              <a:spcBef>
                <a:spcPts val="1200"/>
              </a:spcBef>
              <a:spcAft>
                <a:spcPts val="0"/>
              </a:spcAft>
              <a:buSzPts val="1200"/>
              <a:buChar char="●"/>
            </a:pPr>
            <a:r>
              <a:rPr lang="en" sz="1200"/>
              <a:t>Date of </a:t>
            </a:r>
            <a:r>
              <a:rPr lang="en" sz="1200"/>
              <a:t>Occurrence</a:t>
            </a:r>
            <a:endParaRPr sz="1200"/>
          </a:p>
          <a:p>
            <a:pPr indent="-304800" lvl="1" marL="914400" rtl="0" algn="l">
              <a:lnSpc>
                <a:spcPct val="115000"/>
              </a:lnSpc>
              <a:spcBef>
                <a:spcPts val="0"/>
              </a:spcBef>
              <a:spcAft>
                <a:spcPts val="0"/>
              </a:spcAft>
              <a:buSzPts val="1200"/>
              <a:buChar char="○"/>
            </a:pPr>
            <a:r>
              <a:rPr lang="en" sz="1200"/>
              <a:t>Data type changed</a:t>
            </a:r>
            <a:endParaRPr sz="1200"/>
          </a:p>
          <a:p>
            <a:pPr indent="-304800" lvl="1" marL="914400" rtl="0" algn="l">
              <a:lnSpc>
                <a:spcPct val="115000"/>
              </a:lnSpc>
              <a:spcBef>
                <a:spcPts val="0"/>
              </a:spcBef>
              <a:spcAft>
                <a:spcPts val="0"/>
              </a:spcAft>
              <a:buSzPts val="1200"/>
              <a:buChar char="○"/>
            </a:pPr>
            <a:r>
              <a:rPr lang="en" sz="1200"/>
              <a:t>Separated time/day/month/year (4 new columns)</a:t>
            </a:r>
            <a:endParaRPr sz="1200"/>
          </a:p>
          <a:p>
            <a:pPr indent="-304800" lvl="0" marL="457200" rtl="0" algn="l">
              <a:lnSpc>
                <a:spcPct val="115000"/>
              </a:lnSpc>
              <a:spcBef>
                <a:spcPts val="0"/>
              </a:spcBef>
              <a:spcAft>
                <a:spcPts val="0"/>
              </a:spcAft>
              <a:buSzPts val="1200"/>
              <a:buChar char="●"/>
            </a:pPr>
            <a:r>
              <a:rPr lang="en" sz="1200"/>
              <a:t>Crime Code Description</a:t>
            </a:r>
            <a:endParaRPr sz="1200"/>
          </a:p>
          <a:p>
            <a:pPr indent="-304800" lvl="1" marL="914400" rtl="0" algn="l">
              <a:lnSpc>
                <a:spcPct val="115000"/>
              </a:lnSpc>
              <a:spcBef>
                <a:spcPts val="0"/>
              </a:spcBef>
              <a:spcAft>
                <a:spcPts val="0"/>
              </a:spcAft>
              <a:buSzPts val="1200"/>
              <a:buChar char="○"/>
            </a:pPr>
            <a:r>
              <a:rPr lang="en" sz="1200"/>
              <a:t>Items</a:t>
            </a:r>
            <a:r>
              <a:rPr lang="en" sz="1200"/>
              <a:t> bucketed in category levels </a:t>
            </a:r>
            <a:endParaRPr sz="1200"/>
          </a:p>
          <a:p>
            <a:pPr indent="-304800" lvl="1" marL="914400" rtl="0" algn="l">
              <a:lnSpc>
                <a:spcPct val="115000"/>
              </a:lnSpc>
              <a:spcBef>
                <a:spcPts val="0"/>
              </a:spcBef>
              <a:spcAft>
                <a:spcPts val="0"/>
              </a:spcAft>
              <a:buSzPts val="1200"/>
              <a:buChar char="○"/>
            </a:pPr>
            <a:r>
              <a:rPr lang="en" sz="1200"/>
              <a:t>Descriptions made broader (2 new columns)</a:t>
            </a:r>
            <a:endParaRPr sz="1200"/>
          </a:p>
          <a:p>
            <a:pPr indent="-304800" lvl="0" marL="457200" rtl="0" algn="l">
              <a:lnSpc>
                <a:spcPct val="115000"/>
              </a:lnSpc>
              <a:spcBef>
                <a:spcPts val="0"/>
              </a:spcBef>
              <a:spcAft>
                <a:spcPts val="0"/>
              </a:spcAft>
              <a:buSzPts val="1200"/>
              <a:buChar char="●"/>
            </a:pPr>
            <a:r>
              <a:rPr lang="en" sz="1200"/>
              <a:t>Premise Description</a:t>
            </a:r>
            <a:endParaRPr sz="1200"/>
          </a:p>
          <a:p>
            <a:pPr indent="-304800" lvl="1" marL="914400" rtl="0" algn="l">
              <a:lnSpc>
                <a:spcPct val="115000"/>
              </a:lnSpc>
              <a:spcBef>
                <a:spcPts val="0"/>
              </a:spcBef>
              <a:spcAft>
                <a:spcPts val="0"/>
              </a:spcAft>
              <a:buSzPts val="1200"/>
              <a:buChar char="○"/>
            </a:pPr>
            <a:r>
              <a:rPr lang="en" sz="1200"/>
              <a:t>Descriptions made broader (1 new column)</a:t>
            </a:r>
            <a:endParaRPr sz="1200"/>
          </a:p>
          <a:p>
            <a:pPr indent="-304800" lvl="0" marL="457200" rtl="0" algn="l">
              <a:lnSpc>
                <a:spcPct val="115000"/>
              </a:lnSpc>
              <a:spcBef>
                <a:spcPts val="0"/>
              </a:spcBef>
              <a:spcAft>
                <a:spcPts val="0"/>
              </a:spcAft>
              <a:buSzPts val="1200"/>
              <a:buChar char="●"/>
            </a:pPr>
            <a:r>
              <a:rPr lang="en" sz="1200"/>
              <a:t>Weapon Description</a:t>
            </a:r>
            <a:endParaRPr sz="1200"/>
          </a:p>
          <a:p>
            <a:pPr indent="-304800" lvl="1" marL="914400" rtl="0" algn="l">
              <a:lnSpc>
                <a:spcPct val="115000"/>
              </a:lnSpc>
              <a:spcBef>
                <a:spcPts val="0"/>
              </a:spcBef>
              <a:spcAft>
                <a:spcPts val="0"/>
              </a:spcAft>
              <a:buSzPts val="1200"/>
              <a:buChar char="○"/>
            </a:pPr>
            <a:r>
              <a:rPr lang="en" sz="1200"/>
              <a:t>descriptions made broader (1 new column)</a:t>
            </a:r>
            <a:endParaRPr sz="1200"/>
          </a:p>
          <a:p>
            <a:pPr indent="-304800" lvl="0" marL="457200" rtl="0" algn="l">
              <a:lnSpc>
                <a:spcPct val="115000"/>
              </a:lnSpc>
              <a:spcBef>
                <a:spcPts val="0"/>
              </a:spcBef>
              <a:spcAft>
                <a:spcPts val="0"/>
              </a:spcAft>
              <a:buClr>
                <a:srgbClr val="38761D"/>
              </a:buClr>
              <a:buSzPts val="1200"/>
              <a:buChar char="●"/>
            </a:pPr>
            <a:r>
              <a:rPr lang="en" sz="1200">
                <a:solidFill>
                  <a:srgbClr val="38761D"/>
                </a:solidFill>
              </a:rPr>
              <a:t>Status Description</a:t>
            </a:r>
            <a:endParaRPr sz="1200">
              <a:solidFill>
                <a:srgbClr val="38761D"/>
              </a:solidFill>
            </a:endParaRPr>
          </a:p>
          <a:p>
            <a:pPr indent="-304800" lvl="1" marL="914400" rtl="0" algn="l">
              <a:lnSpc>
                <a:spcPct val="115000"/>
              </a:lnSpc>
              <a:spcBef>
                <a:spcPts val="0"/>
              </a:spcBef>
              <a:spcAft>
                <a:spcPts val="0"/>
              </a:spcAft>
              <a:buSzPts val="1200"/>
              <a:buChar char="○"/>
            </a:pPr>
            <a:r>
              <a:rPr lang="en" sz="1200"/>
              <a:t>Whether adult or juvenile (2 columns)</a:t>
            </a:r>
            <a:endParaRPr sz="1200"/>
          </a:p>
        </p:txBody>
      </p:sp>
      <p:sp>
        <p:nvSpPr>
          <p:cNvPr id="186" name="Google Shape;186;p2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idx="1" type="body"/>
          </p:nvPr>
        </p:nvSpPr>
        <p:spPr>
          <a:xfrm>
            <a:off x="399250" y="122250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a:t>Dsfssdfsdfdfsdfdsdfsdfsdfsdf</a:t>
            </a:r>
            <a:endParaRPr/>
          </a:p>
          <a:p>
            <a:pPr indent="-304800" lvl="0" marL="457200" rtl="0" algn="l">
              <a:spcBef>
                <a:spcPts val="1600"/>
              </a:spcBef>
              <a:spcAft>
                <a:spcPts val="0"/>
              </a:spcAft>
              <a:buClr>
                <a:schemeClr val="dk1"/>
              </a:buClr>
              <a:buSzPts val="1200"/>
              <a:buChar char="●"/>
            </a:pPr>
            <a:r>
              <a:rPr lang="en" sz="1200"/>
              <a:t>Data was transformed to continuous variables</a:t>
            </a:r>
            <a:endParaRPr sz="1200"/>
          </a:p>
          <a:p>
            <a:pPr indent="-304800" lvl="1" marL="914400" rtl="0" algn="l">
              <a:spcBef>
                <a:spcPts val="0"/>
              </a:spcBef>
              <a:spcAft>
                <a:spcPts val="0"/>
              </a:spcAft>
              <a:buClr>
                <a:schemeClr val="dk1"/>
              </a:buClr>
              <a:buSzPts val="1200"/>
              <a:buChar char="○"/>
            </a:pPr>
            <a:r>
              <a:rPr lang="en" sz="1200"/>
              <a:t>Created summary data sets to create crime hot spots and cluster regions</a:t>
            </a:r>
            <a:endParaRPr sz="1200"/>
          </a:p>
          <a:p>
            <a:pPr indent="-304800" lvl="1" marL="914400" rtl="0" algn="l">
              <a:spcBef>
                <a:spcPts val="0"/>
              </a:spcBef>
              <a:spcAft>
                <a:spcPts val="0"/>
              </a:spcAft>
              <a:buClr>
                <a:schemeClr val="dk1"/>
              </a:buClr>
              <a:buSzPts val="1200"/>
              <a:buChar char="○"/>
            </a:pPr>
            <a:r>
              <a:rPr lang="en" sz="1200"/>
              <a:t>Create time series modeling to predict number of crimes in 2020</a:t>
            </a:r>
            <a:endParaRPr sz="1200"/>
          </a:p>
        </p:txBody>
      </p:sp>
      <p:pic>
        <p:nvPicPr>
          <p:cNvPr id="192" name="Google Shape;192;p30"/>
          <p:cNvPicPr preferRelativeResize="0"/>
          <p:nvPr/>
        </p:nvPicPr>
        <p:blipFill>
          <a:blip r:embed="rId3">
            <a:alphaModFix/>
          </a:blip>
          <a:stretch>
            <a:fillRect/>
          </a:stretch>
        </p:blipFill>
        <p:spPr>
          <a:xfrm>
            <a:off x="311700" y="920351"/>
            <a:ext cx="8275750" cy="2799800"/>
          </a:xfrm>
          <a:prstGeom prst="rect">
            <a:avLst/>
          </a:prstGeom>
          <a:noFill/>
          <a:ln>
            <a:noFill/>
          </a:ln>
        </p:spPr>
      </p:pic>
      <p:sp>
        <p:nvSpPr>
          <p:cNvPr id="193" name="Google Shape;193;p30"/>
          <p:cNvSpPr txBox="1"/>
          <p:nvPr>
            <p:ph type="title"/>
          </p:nvPr>
        </p:nvSpPr>
        <p:spPr>
          <a:xfrm>
            <a:off x="311700" y="42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 of Sample</a:t>
            </a:r>
            <a:endParaRPr/>
          </a:p>
          <a:p>
            <a:pPr indent="0" lvl="0" marL="0" rtl="0" algn="l">
              <a:spcBef>
                <a:spcPts val="0"/>
              </a:spcBef>
              <a:spcAft>
                <a:spcPts val="0"/>
              </a:spcAft>
              <a:buNone/>
            </a:pPr>
            <a:r>
              <a:t/>
            </a:r>
            <a:endParaRPr/>
          </a:p>
        </p:txBody>
      </p:sp>
      <p:sp>
        <p:nvSpPr>
          <p:cNvPr id="194" name="Google Shape;19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42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 of Sample (cont..)</a:t>
            </a:r>
            <a:endParaRPr/>
          </a:p>
          <a:p>
            <a:pPr indent="0" lvl="0" marL="0" rtl="0" algn="l">
              <a:spcBef>
                <a:spcPts val="0"/>
              </a:spcBef>
              <a:spcAft>
                <a:spcPts val="0"/>
              </a:spcAft>
              <a:buNone/>
            </a:pPr>
            <a:r>
              <a:t/>
            </a:r>
            <a:endParaRPr/>
          </a:p>
        </p:txBody>
      </p:sp>
      <p:pic>
        <p:nvPicPr>
          <p:cNvPr id="200" name="Google Shape;200;p31"/>
          <p:cNvPicPr preferRelativeResize="0"/>
          <p:nvPr/>
        </p:nvPicPr>
        <p:blipFill>
          <a:blip r:embed="rId3">
            <a:alphaModFix/>
          </a:blip>
          <a:stretch>
            <a:fillRect/>
          </a:stretch>
        </p:blipFill>
        <p:spPr>
          <a:xfrm>
            <a:off x="877750" y="996550"/>
            <a:ext cx="4920843" cy="3842150"/>
          </a:xfrm>
          <a:prstGeom prst="rect">
            <a:avLst/>
          </a:prstGeom>
          <a:noFill/>
          <a:ln>
            <a:noFill/>
          </a:ln>
        </p:spPr>
      </p:pic>
      <p:sp>
        <p:nvSpPr>
          <p:cNvPr id="201" name="Google Shape;20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idx="1" type="body"/>
          </p:nvPr>
        </p:nvSpPr>
        <p:spPr>
          <a:xfrm>
            <a:off x="399250" y="122250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t>Last sampled data consisted of 297,000 data entries, with 36 variables, dates ranging from 2019-2015 and all involved solved crimes only.</a:t>
            </a:r>
            <a:endParaRPr sz="1200"/>
          </a:p>
          <a:p>
            <a:pPr indent="-304800" lvl="0" marL="457200" rtl="0" algn="l">
              <a:spcBef>
                <a:spcPts val="1200"/>
              </a:spcBef>
              <a:spcAft>
                <a:spcPts val="0"/>
              </a:spcAft>
              <a:buSzPts val="1200"/>
              <a:buChar char="●"/>
            </a:pPr>
            <a:r>
              <a:rPr lang="en" sz="1200"/>
              <a:t>With above data, the team was better able to provide a predictive outcome for business case</a:t>
            </a:r>
            <a:endParaRPr sz="1200"/>
          </a:p>
          <a:p>
            <a:pPr indent="0" lvl="0" marL="0" rtl="0" algn="l">
              <a:spcBef>
                <a:spcPts val="1200"/>
              </a:spcBef>
              <a:spcAft>
                <a:spcPts val="1200"/>
              </a:spcAft>
              <a:buNone/>
            </a:pPr>
            <a:r>
              <a:t/>
            </a:r>
            <a:endParaRPr sz="1200"/>
          </a:p>
        </p:txBody>
      </p:sp>
      <p:sp>
        <p:nvSpPr>
          <p:cNvPr id="207" name="Google Shape;207;p32"/>
          <p:cNvSpPr txBox="1"/>
          <p:nvPr>
            <p:ph type="title"/>
          </p:nvPr>
        </p:nvSpPr>
        <p:spPr>
          <a:xfrm>
            <a:off x="311700" y="42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a:t>
            </a:r>
            <a:r>
              <a:rPr lang="en"/>
              <a:t>Modification</a:t>
            </a:r>
            <a:endParaRPr/>
          </a:p>
          <a:p>
            <a:pPr indent="0" lvl="0" marL="0" rtl="0" algn="l">
              <a:spcBef>
                <a:spcPts val="0"/>
              </a:spcBef>
              <a:spcAft>
                <a:spcPts val="0"/>
              </a:spcAft>
              <a:buNone/>
            </a:pPr>
            <a:r>
              <a:t/>
            </a:r>
            <a:endParaRPr/>
          </a:p>
        </p:txBody>
      </p:sp>
      <p:pic>
        <p:nvPicPr>
          <p:cNvPr id="208" name="Google Shape;208;p32"/>
          <p:cNvPicPr preferRelativeResize="0"/>
          <p:nvPr/>
        </p:nvPicPr>
        <p:blipFill rotWithShape="1">
          <a:blip r:embed="rId3">
            <a:alphaModFix/>
          </a:blip>
          <a:srcRect b="0" l="0" r="76307" t="23242"/>
          <a:stretch/>
        </p:blipFill>
        <p:spPr>
          <a:xfrm>
            <a:off x="2381600" y="2571750"/>
            <a:ext cx="1583099" cy="2382300"/>
          </a:xfrm>
          <a:prstGeom prst="rect">
            <a:avLst/>
          </a:prstGeom>
          <a:noFill/>
          <a:ln>
            <a:noFill/>
          </a:ln>
        </p:spPr>
      </p:pic>
      <p:sp>
        <p:nvSpPr>
          <p:cNvPr id="209" name="Google Shape;20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5"/>
          <p:cNvSpPr txBox="1"/>
          <p:nvPr>
            <p:ph idx="1" type="body"/>
          </p:nvPr>
        </p:nvSpPr>
        <p:spPr>
          <a:xfrm>
            <a:off x="1299625" y="206780"/>
            <a:ext cx="7193700" cy="4695000"/>
          </a:xfrm>
          <a:prstGeom prst="rect">
            <a:avLst/>
          </a:prstGeom>
          <a:noFill/>
          <a:ln>
            <a:noFill/>
          </a:ln>
        </p:spPr>
        <p:txBody>
          <a:bodyPr anchorCtr="0" anchor="t" bIns="34275" lIns="68575" spcFirstLastPara="1" rIns="68575" wrap="square" tIns="34275">
            <a:noAutofit/>
          </a:bodyPr>
          <a:lstStyle/>
          <a:p>
            <a:pPr indent="0" lvl="0" marL="0" rtl="0" algn="just">
              <a:lnSpc>
                <a:spcPct val="90000"/>
              </a:lnSpc>
              <a:spcBef>
                <a:spcPts val="800"/>
              </a:spcBef>
              <a:spcAft>
                <a:spcPts val="0"/>
              </a:spcAft>
              <a:buNone/>
            </a:pPr>
            <a:r>
              <a:rPr b="1" lang="en">
                <a:solidFill>
                  <a:srgbClr val="202124"/>
                </a:solidFill>
                <a:highlight>
                  <a:srgbClr val="FFFFFF"/>
                </a:highlight>
              </a:rPr>
              <a:t>AGENDA</a:t>
            </a:r>
            <a:endParaRPr b="1">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Objective and Exploration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Trends in the Data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Problem Statement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Benefits of a Predictive Model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Business Value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SEMMA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1. Sample - Pick only solved Crimes Data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2. Missing Values and Outliers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3. Summary Statistics of Columns</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4. Modify the Data (Categories and Indicator Columns)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5. Partitioning the Data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6. Models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    1. Predictor Screening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    2. PCA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    3. Models 1,2,3</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    4. Assess</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    5. Conclusion </a:t>
            </a:r>
            <a:endParaRPr sz="1000">
              <a:solidFill>
                <a:srgbClr val="202124"/>
              </a:solidFill>
              <a:highlight>
                <a:srgbClr val="FFFFFF"/>
              </a:highlight>
            </a:endParaRPr>
          </a:p>
          <a:p>
            <a:pPr indent="0" lvl="0" marL="0" rtl="0" algn="just">
              <a:lnSpc>
                <a:spcPct val="90000"/>
              </a:lnSpc>
              <a:spcBef>
                <a:spcPts val="800"/>
              </a:spcBef>
              <a:spcAft>
                <a:spcPts val="0"/>
              </a:spcAft>
              <a:buNone/>
            </a:pPr>
            <a:r>
              <a:rPr lang="en" sz="1000">
                <a:solidFill>
                  <a:srgbClr val="202124"/>
                </a:solidFill>
                <a:highlight>
                  <a:srgbClr val="FFFFFF"/>
                </a:highlight>
              </a:rPr>
              <a:t>7. Additional Models </a:t>
            </a:r>
            <a:endParaRPr/>
          </a:p>
          <a:p>
            <a:pPr indent="-63500" lvl="0" marL="177800" rtl="0" algn="just">
              <a:lnSpc>
                <a:spcPct val="90000"/>
              </a:lnSpc>
              <a:spcBef>
                <a:spcPts val="800"/>
              </a:spcBef>
              <a:spcAft>
                <a:spcPts val="1600"/>
              </a:spcAft>
              <a:buClr>
                <a:schemeClr val="dk1"/>
              </a:buClr>
              <a:buSzPts val="1800"/>
              <a:buNone/>
            </a:pPr>
            <a:r>
              <a:t/>
            </a:r>
            <a:endParaRPr sz="1800">
              <a:latin typeface="Calibri"/>
              <a:ea typeface="Calibri"/>
              <a:cs typeface="Calibri"/>
              <a:sym typeface="Calibri"/>
            </a:endParaRPr>
          </a:p>
        </p:txBody>
      </p:sp>
      <p:sp>
        <p:nvSpPr>
          <p:cNvPr id="70" name="Google Shape;70;p1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idx="1" type="body"/>
          </p:nvPr>
        </p:nvSpPr>
        <p:spPr>
          <a:xfrm>
            <a:off x="399250" y="1222500"/>
            <a:ext cx="8520600" cy="34164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SzPts val="1200"/>
              <a:buChar char="●"/>
            </a:pPr>
            <a:r>
              <a:rPr lang="en" sz="1200"/>
              <a:t>Using stratified split balanced by </a:t>
            </a:r>
            <a:r>
              <a:rPr lang="en" sz="1200"/>
              <a:t>juvenile</a:t>
            </a:r>
            <a:endParaRPr sz="1200"/>
          </a:p>
          <a:p>
            <a:pPr indent="-304800" lvl="0" marL="457200" rtl="0" algn="l">
              <a:spcBef>
                <a:spcPts val="0"/>
              </a:spcBef>
              <a:spcAft>
                <a:spcPts val="0"/>
              </a:spcAft>
              <a:buSzPts val="1200"/>
              <a:buChar char="●"/>
            </a:pPr>
            <a:r>
              <a:rPr lang="en" sz="1200"/>
              <a:t>with 1 as focal group with number of 1s that are lowest (</a:t>
            </a:r>
            <a:r>
              <a:rPr lang="en" sz="1200"/>
              <a:t>juvenile</a:t>
            </a:r>
            <a:r>
              <a:rPr lang="en" sz="1200"/>
              <a:t>)</a:t>
            </a:r>
            <a:endParaRPr sz="1200"/>
          </a:p>
          <a:p>
            <a:pPr indent="0" lvl="0" marL="0" rtl="0" algn="l">
              <a:spcBef>
                <a:spcPts val="1200"/>
              </a:spcBef>
              <a:spcAft>
                <a:spcPts val="1200"/>
              </a:spcAft>
              <a:buNone/>
            </a:pPr>
            <a:r>
              <a:t/>
            </a:r>
            <a:endParaRPr sz="1200"/>
          </a:p>
        </p:txBody>
      </p:sp>
      <p:sp>
        <p:nvSpPr>
          <p:cNvPr id="215" name="Google Shape;215;p33"/>
          <p:cNvSpPr txBox="1"/>
          <p:nvPr>
            <p:ph type="title"/>
          </p:nvPr>
        </p:nvSpPr>
        <p:spPr>
          <a:xfrm>
            <a:off x="311700" y="42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Training, validation and test data</a:t>
            </a:r>
            <a:endParaRPr/>
          </a:p>
          <a:p>
            <a:pPr indent="0" lvl="0" marL="0" rtl="0" algn="l">
              <a:spcBef>
                <a:spcPts val="0"/>
              </a:spcBef>
              <a:spcAft>
                <a:spcPts val="0"/>
              </a:spcAft>
              <a:buNone/>
            </a:pPr>
            <a:r>
              <a:t/>
            </a:r>
            <a:endParaRPr/>
          </a:p>
        </p:txBody>
      </p:sp>
      <p:pic>
        <p:nvPicPr>
          <p:cNvPr id="216" name="Google Shape;216;p33"/>
          <p:cNvPicPr preferRelativeResize="0"/>
          <p:nvPr/>
        </p:nvPicPr>
        <p:blipFill rotWithShape="1">
          <a:blip r:embed="rId3">
            <a:alphaModFix/>
          </a:blip>
          <a:srcRect b="0" l="0" r="0" t="7527"/>
          <a:stretch/>
        </p:blipFill>
        <p:spPr>
          <a:xfrm>
            <a:off x="5344350" y="1094550"/>
            <a:ext cx="2637851" cy="3871249"/>
          </a:xfrm>
          <a:prstGeom prst="rect">
            <a:avLst/>
          </a:prstGeom>
          <a:noFill/>
          <a:ln>
            <a:noFill/>
          </a:ln>
        </p:spPr>
      </p:pic>
      <p:pic>
        <p:nvPicPr>
          <p:cNvPr id="217" name="Google Shape;217;p33"/>
          <p:cNvPicPr preferRelativeResize="0"/>
          <p:nvPr/>
        </p:nvPicPr>
        <p:blipFill rotWithShape="1">
          <a:blip r:embed="rId4">
            <a:alphaModFix/>
          </a:blip>
          <a:srcRect b="0" l="0" r="0" t="10626"/>
          <a:stretch/>
        </p:blipFill>
        <p:spPr>
          <a:xfrm>
            <a:off x="1073350" y="2110551"/>
            <a:ext cx="2637875" cy="2528349"/>
          </a:xfrm>
          <a:prstGeom prst="rect">
            <a:avLst/>
          </a:prstGeom>
          <a:noFill/>
          <a:ln>
            <a:noFill/>
          </a:ln>
        </p:spPr>
      </p:pic>
      <p:sp>
        <p:nvSpPr>
          <p:cNvPr id="218" name="Google Shape;21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5" name="Google Shape;225;p34"/>
          <p:cNvPicPr preferRelativeResize="0"/>
          <p:nvPr/>
        </p:nvPicPr>
        <p:blipFill>
          <a:blip r:embed="rId3">
            <a:alphaModFix/>
          </a:blip>
          <a:stretch>
            <a:fillRect/>
          </a:stretch>
        </p:blipFill>
        <p:spPr>
          <a:xfrm>
            <a:off x="361950" y="361950"/>
            <a:ext cx="8420100" cy="4419600"/>
          </a:xfrm>
          <a:prstGeom prst="rect">
            <a:avLst/>
          </a:prstGeom>
          <a:noFill/>
          <a:ln>
            <a:noFill/>
          </a:ln>
        </p:spPr>
      </p:pic>
      <p:sp>
        <p:nvSpPr>
          <p:cNvPr id="226" name="Google Shape;22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5"/>
          <p:cNvPicPr preferRelativeResize="0"/>
          <p:nvPr/>
        </p:nvPicPr>
        <p:blipFill>
          <a:blip r:embed="rId3">
            <a:alphaModFix/>
          </a:blip>
          <a:stretch>
            <a:fillRect/>
          </a:stretch>
        </p:blipFill>
        <p:spPr>
          <a:xfrm>
            <a:off x="209750" y="168800"/>
            <a:ext cx="8753999" cy="4738299"/>
          </a:xfrm>
          <a:prstGeom prst="rect">
            <a:avLst/>
          </a:prstGeom>
          <a:noFill/>
          <a:ln>
            <a:noFill/>
          </a:ln>
        </p:spPr>
      </p:pic>
      <p:sp>
        <p:nvSpPr>
          <p:cNvPr id="232" name="Google Shape;23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6"/>
          <p:cNvPicPr preferRelativeResize="0"/>
          <p:nvPr/>
        </p:nvPicPr>
        <p:blipFill>
          <a:blip r:embed="rId3">
            <a:alphaModFix/>
          </a:blip>
          <a:stretch>
            <a:fillRect/>
          </a:stretch>
        </p:blipFill>
        <p:spPr>
          <a:xfrm>
            <a:off x="0" y="53915"/>
            <a:ext cx="9144001" cy="5035670"/>
          </a:xfrm>
          <a:prstGeom prst="rect">
            <a:avLst/>
          </a:prstGeom>
          <a:noFill/>
          <a:ln>
            <a:noFill/>
          </a:ln>
        </p:spPr>
      </p:pic>
      <p:sp>
        <p:nvSpPr>
          <p:cNvPr id="238" name="Google Shape;23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7"/>
          <p:cNvPicPr preferRelativeResize="0"/>
          <p:nvPr/>
        </p:nvPicPr>
        <p:blipFill>
          <a:blip r:embed="rId3">
            <a:alphaModFix/>
          </a:blip>
          <a:stretch>
            <a:fillRect/>
          </a:stretch>
        </p:blipFill>
        <p:spPr>
          <a:xfrm>
            <a:off x="0" y="198850"/>
            <a:ext cx="9144001" cy="4308050"/>
          </a:xfrm>
          <a:prstGeom prst="rect">
            <a:avLst/>
          </a:prstGeom>
          <a:noFill/>
          <a:ln>
            <a:noFill/>
          </a:ln>
        </p:spPr>
      </p:pic>
      <p:sp>
        <p:nvSpPr>
          <p:cNvPr id="244" name="Google Shape;24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8"/>
          <p:cNvPicPr preferRelativeResize="0"/>
          <p:nvPr/>
        </p:nvPicPr>
        <p:blipFill>
          <a:blip r:embed="rId3">
            <a:alphaModFix/>
          </a:blip>
          <a:stretch>
            <a:fillRect/>
          </a:stretch>
        </p:blipFill>
        <p:spPr>
          <a:xfrm>
            <a:off x="152400" y="152400"/>
            <a:ext cx="8748867" cy="4838701"/>
          </a:xfrm>
          <a:prstGeom prst="rect">
            <a:avLst/>
          </a:prstGeom>
          <a:noFill/>
          <a:ln>
            <a:noFill/>
          </a:ln>
        </p:spPr>
      </p:pic>
      <p:sp>
        <p:nvSpPr>
          <p:cNvPr id="250" name="Google Shape;250;p38"/>
          <p:cNvSpPr/>
          <p:nvPr/>
        </p:nvSpPr>
        <p:spPr>
          <a:xfrm>
            <a:off x="5818275" y="4366875"/>
            <a:ext cx="305400" cy="31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8"/>
          <p:cNvSpPr/>
          <p:nvPr/>
        </p:nvSpPr>
        <p:spPr>
          <a:xfrm>
            <a:off x="6951000" y="4519275"/>
            <a:ext cx="305400" cy="31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8172850" y="4519275"/>
            <a:ext cx="305400" cy="31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a:blip r:embed="rId3">
            <a:alphaModFix/>
          </a:blip>
          <a:stretch>
            <a:fillRect/>
          </a:stretch>
        </p:blipFill>
        <p:spPr>
          <a:xfrm>
            <a:off x="152400" y="152400"/>
            <a:ext cx="8656579" cy="4838701"/>
          </a:xfrm>
          <a:prstGeom prst="rect">
            <a:avLst/>
          </a:prstGeom>
          <a:noFill/>
          <a:ln>
            <a:noFill/>
          </a:ln>
        </p:spPr>
      </p:pic>
      <p:sp>
        <p:nvSpPr>
          <p:cNvPr id="259" name="Google Shape;25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0"/>
          <p:cNvPicPr preferRelativeResize="0"/>
          <p:nvPr/>
        </p:nvPicPr>
        <p:blipFill>
          <a:blip r:embed="rId3">
            <a:alphaModFix/>
          </a:blip>
          <a:stretch>
            <a:fillRect/>
          </a:stretch>
        </p:blipFill>
        <p:spPr>
          <a:xfrm>
            <a:off x="152400" y="152400"/>
            <a:ext cx="8839197" cy="4752368"/>
          </a:xfrm>
          <a:prstGeom prst="rect">
            <a:avLst/>
          </a:prstGeom>
          <a:noFill/>
          <a:ln>
            <a:noFill/>
          </a:ln>
        </p:spPr>
      </p:pic>
      <p:sp>
        <p:nvSpPr>
          <p:cNvPr id="265" name="Google Shape;26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1"/>
          <p:cNvPicPr preferRelativeResize="0"/>
          <p:nvPr/>
        </p:nvPicPr>
        <p:blipFill>
          <a:blip r:embed="rId3">
            <a:alphaModFix/>
          </a:blip>
          <a:stretch>
            <a:fillRect/>
          </a:stretch>
        </p:blipFill>
        <p:spPr>
          <a:xfrm>
            <a:off x="152400" y="152400"/>
            <a:ext cx="8420100" cy="4429125"/>
          </a:xfrm>
          <a:prstGeom prst="rect">
            <a:avLst/>
          </a:prstGeom>
          <a:noFill/>
          <a:ln>
            <a:noFill/>
          </a:ln>
        </p:spPr>
      </p:pic>
      <p:sp>
        <p:nvSpPr>
          <p:cNvPr id="271" name="Google Shape;27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Model Evaluation Considerations   </a:t>
            </a:r>
            <a:endParaRPr/>
          </a:p>
        </p:txBody>
      </p:sp>
      <p:sp>
        <p:nvSpPr>
          <p:cNvPr id="277" name="Google Shape;27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Based on Confusion Matrix - Accuracy/Classification error </a:t>
            </a:r>
            <a:endParaRPr>
              <a:solidFill>
                <a:schemeClr val="dk1"/>
              </a:solidFill>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Based on ROC - Area under the ROC curve (AUC) </a:t>
            </a:r>
            <a:endParaRPr>
              <a:solidFill>
                <a:schemeClr val="dk1"/>
              </a:solidFill>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All misclassifications cannot be equally considered </a:t>
            </a:r>
            <a:endParaRPr>
              <a:solidFill>
                <a:schemeClr val="dk1"/>
              </a:solidFill>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Data Overfitting</a:t>
            </a:r>
            <a:endParaRPr>
              <a:solidFill>
                <a:schemeClr val="dk1"/>
              </a:solidFill>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Interest in minimizing the expected cost of classification error </a:t>
            </a:r>
            <a:endParaRPr>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t/>
            </a:r>
            <a:endParaRPr>
              <a:solidFill>
                <a:schemeClr val="dk1"/>
              </a:solidFill>
              <a:latin typeface="Calibri"/>
              <a:ea typeface="Calibri"/>
              <a:cs typeface="Calibri"/>
              <a:sym typeface="Calibri"/>
            </a:endParaRPr>
          </a:p>
          <a:p>
            <a:pPr indent="0" lvl="0" marL="0" rtl="0" algn="l">
              <a:lnSpc>
                <a:spcPct val="98181"/>
              </a:lnSpc>
              <a:spcBef>
                <a:spcPts val="1000"/>
              </a:spcBef>
              <a:spcAft>
                <a:spcPts val="0"/>
              </a:spcAft>
              <a:buNone/>
            </a:pPr>
            <a:r>
              <a:t/>
            </a:r>
            <a:endParaRPr/>
          </a:p>
        </p:txBody>
      </p:sp>
      <p:sp>
        <p:nvSpPr>
          <p:cNvPr id="278" name="Google Shape;27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586375" y="2495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Objective &amp; Exploration</a:t>
            </a:r>
            <a:endParaRPr/>
          </a:p>
        </p:txBody>
      </p:sp>
      <p:sp>
        <p:nvSpPr>
          <p:cNvPr id="76" name="Google Shape;76;p16"/>
          <p:cNvSpPr txBox="1"/>
          <p:nvPr>
            <p:ph idx="1" type="body"/>
          </p:nvPr>
        </p:nvSpPr>
        <p:spPr>
          <a:xfrm>
            <a:off x="628650" y="940044"/>
            <a:ext cx="7886700" cy="32634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lang="en" sz="1200"/>
              <a:t>Predictive analytics will assist the LA Police department forecast future outcomes based on historical data and analytic techniques. This will generate future insights with a significant degree of precision. With analytics, the LA police can find and exploit patterns within the data in order to detect risks and opportunities. This will guide informed decision-making across all crime areas. Specifically, the LAPD will be able to predict if crimes were created by a </a:t>
            </a:r>
            <a:r>
              <a:rPr lang="en" sz="1200"/>
              <a:t>Juvenile or an adult &amp; create an understanding of correlations between crime categories.</a:t>
            </a:r>
            <a:endParaRPr sz="1200"/>
          </a:p>
          <a:p>
            <a:pPr indent="0" lvl="0" marL="0" rtl="0" algn="l">
              <a:spcBef>
                <a:spcPts val="1200"/>
              </a:spcBef>
              <a:spcAft>
                <a:spcPts val="1600"/>
              </a:spcAft>
              <a:buNone/>
            </a:pPr>
            <a:r>
              <a:t/>
            </a:r>
            <a:endParaRPr/>
          </a:p>
        </p:txBody>
      </p:sp>
      <p:pic>
        <p:nvPicPr>
          <p:cNvPr id="77" name="Google Shape;77;p16"/>
          <p:cNvPicPr preferRelativeResize="0"/>
          <p:nvPr/>
        </p:nvPicPr>
        <p:blipFill>
          <a:blip r:embed="rId3">
            <a:alphaModFix/>
          </a:blip>
          <a:stretch>
            <a:fillRect/>
          </a:stretch>
        </p:blipFill>
        <p:spPr>
          <a:xfrm>
            <a:off x="1470825" y="2254450"/>
            <a:ext cx="5695950" cy="2724150"/>
          </a:xfrm>
          <a:prstGeom prst="rect">
            <a:avLst/>
          </a:prstGeom>
          <a:noFill/>
          <a:ln>
            <a:noFill/>
          </a:ln>
        </p:spPr>
      </p:pic>
      <p:sp>
        <p:nvSpPr>
          <p:cNvPr id="78" name="Google Shape;78;p1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Assessing the Models</a:t>
            </a:r>
            <a:endParaRPr/>
          </a:p>
        </p:txBody>
      </p:sp>
      <p:pic>
        <p:nvPicPr>
          <p:cNvPr id="284" name="Google Shape;284;p43"/>
          <p:cNvPicPr preferRelativeResize="0"/>
          <p:nvPr/>
        </p:nvPicPr>
        <p:blipFill>
          <a:blip r:embed="rId3">
            <a:alphaModFix/>
          </a:blip>
          <a:stretch>
            <a:fillRect/>
          </a:stretch>
        </p:blipFill>
        <p:spPr>
          <a:xfrm>
            <a:off x="1245675" y="1111400"/>
            <a:ext cx="6868282" cy="3820976"/>
          </a:xfrm>
          <a:prstGeom prst="rect">
            <a:avLst/>
          </a:prstGeom>
          <a:noFill/>
          <a:ln>
            <a:noFill/>
          </a:ln>
        </p:spPr>
      </p:pic>
      <p:sp>
        <p:nvSpPr>
          <p:cNvPr id="285" name="Google Shape;285;p43"/>
          <p:cNvSpPr/>
          <p:nvPr/>
        </p:nvSpPr>
        <p:spPr>
          <a:xfrm>
            <a:off x="933200" y="3490725"/>
            <a:ext cx="7762824" cy="731646"/>
          </a:xfrm>
          <a:prstGeom prst="flowChartTermina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286" name="Google Shape;28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4"/>
          <p:cNvPicPr preferRelativeResize="0"/>
          <p:nvPr/>
        </p:nvPicPr>
        <p:blipFill>
          <a:blip r:embed="rId3">
            <a:alphaModFix/>
          </a:blip>
          <a:stretch>
            <a:fillRect/>
          </a:stretch>
        </p:blipFill>
        <p:spPr>
          <a:xfrm>
            <a:off x="642938" y="177000"/>
            <a:ext cx="7858125" cy="4695825"/>
          </a:xfrm>
          <a:prstGeom prst="rect">
            <a:avLst/>
          </a:prstGeom>
          <a:noFill/>
          <a:ln>
            <a:noFill/>
          </a:ln>
        </p:spPr>
      </p:pic>
      <p:sp>
        <p:nvSpPr>
          <p:cNvPr id="292" name="Google Shape;29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5"/>
          <p:cNvPicPr preferRelativeResize="0"/>
          <p:nvPr/>
        </p:nvPicPr>
        <p:blipFill rotWithShape="1">
          <a:blip r:embed="rId3">
            <a:alphaModFix/>
          </a:blip>
          <a:srcRect b="0" l="7512" r="23820" t="12064"/>
          <a:stretch/>
        </p:blipFill>
        <p:spPr>
          <a:xfrm>
            <a:off x="639525" y="1046075"/>
            <a:ext cx="6069924" cy="3484150"/>
          </a:xfrm>
          <a:prstGeom prst="rect">
            <a:avLst/>
          </a:prstGeom>
          <a:noFill/>
          <a:ln>
            <a:noFill/>
          </a:ln>
        </p:spPr>
      </p:pic>
      <p:sp>
        <p:nvSpPr>
          <p:cNvPr id="298" name="Google Shape;298;p45"/>
          <p:cNvSpPr txBox="1"/>
          <p:nvPr>
            <p:ph type="title"/>
          </p:nvPr>
        </p:nvSpPr>
        <p:spPr>
          <a:xfrm>
            <a:off x="311700" y="155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Districts – Clustering Results</a:t>
            </a:r>
            <a:endParaRPr/>
          </a:p>
        </p:txBody>
      </p:sp>
      <p:pic>
        <p:nvPicPr>
          <p:cNvPr id="299" name="Google Shape;299;p45"/>
          <p:cNvPicPr preferRelativeResize="0"/>
          <p:nvPr/>
        </p:nvPicPr>
        <p:blipFill>
          <a:blip r:embed="rId4">
            <a:alphaModFix/>
          </a:blip>
          <a:stretch>
            <a:fillRect/>
          </a:stretch>
        </p:blipFill>
        <p:spPr>
          <a:xfrm>
            <a:off x="6832601" y="1758650"/>
            <a:ext cx="1793675" cy="2059011"/>
          </a:xfrm>
          <a:prstGeom prst="rect">
            <a:avLst/>
          </a:prstGeom>
          <a:noFill/>
          <a:ln>
            <a:noFill/>
          </a:ln>
        </p:spPr>
      </p:pic>
      <p:sp>
        <p:nvSpPr>
          <p:cNvPr id="300" name="Google Shape;30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6"/>
          <p:cNvPicPr preferRelativeResize="0"/>
          <p:nvPr/>
        </p:nvPicPr>
        <p:blipFill>
          <a:blip r:embed="rId3">
            <a:alphaModFix/>
          </a:blip>
          <a:stretch>
            <a:fillRect/>
          </a:stretch>
        </p:blipFill>
        <p:spPr>
          <a:xfrm>
            <a:off x="265175" y="275275"/>
            <a:ext cx="8515350" cy="4495800"/>
          </a:xfrm>
          <a:prstGeom prst="rect">
            <a:avLst/>
          </a:prstGeom>
          <a:noFill/>
          <a:ln>
            <a:noFill/>
          </a:ln>
        </p:spPr>
      </p:pic>
      <p:sp>
        <p:nvSpPr>
          <p:cNvPr id="306" name="Google Shape;30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311700" y="308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12" name="Google Shape;312;p47"/>
          <p:cNvSpPr txBox="1"/>
          <p:nvPr>
            <p:ph idx="1" type="body"/>
          </p:nvPr>
        </p:nvSpPr>
        <p:spPr>
          <a:xfrm>
            <a:off x="241150" y="9149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Limited the number of predictors to 7 to reduce the complexity.</a:t>
            </a:r>
            <a:endParaRPr sz="1200"/>
          </a:p>
          <a:p>
            <a:pPr indent="-304800" lvl="0" marL="457200" rtl="0" algn="l">
              <a:lnSpc>
                <a:spcPct val="150000"/>
              </a:lnSpc>
              <a:spcBef>
                <a:spcPts val="0"/>
              </a:spcBef>
              <a:spcAft>
                <a:spcPts val="0"/>
              </a:spcAft>
              <a:buSzPts val="1200"/>
              <a:buChar char="●"/>
            </a:pPr>
            <a:r>
              <a:rPr lang="en" sz="1200"/>
              <a:t>Crime data is highly unpredictable and needs to be enhanced by Subject Matter Experts and supplemental datasets.</a:t>
            </a:r>
            <a:endParaRPr sz="1200"/>
          </a:p>
          <a:p>
            <a:pPr indent="-304800" lvl="0" marL="457200" rtl="0" algn="l">
              <a:lnSpc>
                <a:spcPct val="150000"/>
              </a:lnSpc>
              <a:spcBef>
                <a:spcPts val="0"/>
              </a:spcBef>
              <a:spcAft>
                <a:spcPts val="0"/>
              </a:spcAft>
              <a:buSzPts val="1200"/>
              <a:buChar char="●"/>
            </a:pPr>
            <a:r>
              <a:rPr lang="en" sz="1200"/>
              <a:t>11 Violent Crime </a:t>
            </a:r>
            <a:r>
              <a:rPr lang="en" sz="1200"/>
              <a:t>Hot spots </a:t>
            </a:r>
            <a:r>
              <a:rPr lang="en" sz="1200"/>
              <a:t>districts</a:t>
            </a:r>
            <a:r>
              <a:rPr lang="en" sz="1200"/>
              <a:t> determined in LA</a:t>
            </a:r>
            <a:endParaRPr sz="1200"/>
          </a:p>
          <a:p>
            <a:pPr indent="-304800" lvl="0" marL="457200" rtl="0" algn="l">
              <a:lnSpc>
                <a:spcPct val="150000"/>
              </a:lnSpc>
              <a:spcBef>
                <a:spcPts val="0"/>
              </a:spcBef>
              <a:spcAft>
                <a:spcPts val="0"/>
              </a:spcAft>
              <a:buSzPts val="1200"/>
              <a:buChar char="●"/>
            </a:pPr>
            <a:r>
              <a:rPr lang="en" sz="1200"/>
              <a:t>Time series model confirmed a crime drop from end of 2017. Model predicts that crimes will continue to drop in 2020 with some seasonal monthly variations.</a:t>
            </a:r>
            <a:endParaRPr sz="1200"/>
          </a:p>
          <a:p>
            <a:pPr indent="-304800" lvl="0" marL="457200" rtl="0" algn="l">
              <a:lnSpc>
                <a:spcPct val="150000"/>
              </a:lnSpc>
              <a:spcBef>
                <a:spcPts val="0"/>
              </a:spcBef>
              <a:spcAft>
                <a:spcPts val="0"/>
              </a:spcAft>
              <a:buSzPts val="1200"/>
              <a:buChar char="●"/>
            </a:pPr>
            <a:r>
              <a:rPr lang="en" sz="1200"/>
              <a:t>Model to predict if a juvenile should be considered for the crime ~ returned 70% accuracy for prediction of 1.</a:t>
            </a:r>
            <a:endParaRPr sz="1200"/>
          </a:p>
          <a:p>
            <a:pPr indent="0" lvl="0" marL="457200" rtl="0" algn="l">
              <a:lnSpc>
                <a:spcPct val="150000"/>
              </a:lnSpc>
              <a:spcBef>
                <a:spcPts val="1600"/>
              </a:spcBef>
              <a:spcAft>
                <a:spcPts val="0"/>
              </a:spcAft>
              <a:buNone/>
            </a:pPr>
            <a:r>
              <a:t/>
            </a:r>
            <a:endParaRPr sz="1200"/>
          </a:p>
          <a:p>
            <a:pPr indent="0" lvl="0" marL="457200" rtl="0" algn="l">
              <a:lnSpc>
                <a:spcPct val="150000"/>
              </a:lnSpc>
              <a:spcBef>
                <a:spcPts val="1600"/>
              </a:spcBef>
              <a:spcAft>
                <a:spcPts val="0"/>
              </a:spcAft>
              <a:buNone/>
            </a:pPr>
            <a:r>
              <a:t/>
            </a:r>
            <a:endParaRPr sz="1200"/>
          </a:p>
          <a:p>
            <a:pPr indent="0" lvl="0" marL="457200" rtl="0" algn="l">
              <a:spcBef>
                <a:spcPts val="1600"/>
              </a:spcBef>
              <a:spcAft>
                <a:spcPts val="0"/>
              </a:spcAft>
              <a:buNone/>
            </a:pPr>
            <a:r>
              <a:t/>
            </a:r>
            <a:endParaRPr sz="1200"/>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313" name="Google Shape;313;p47"/>
          <p:cNvPicPr preferRelativeResize="0"/>
          <p:nvPr/>
        </p:nvPicPr>
        <p:blipFill>
          <a:blip r:embed="rId3">
            <a:alphaModFix/>
          </a:blip>
          <a:stretch>
            <a:fillRect/>
          </a:stretch>
        </p:blipFill>
        <p:spPr>
          <a:xfrm>
            <a:off x="1361188" y="3006953"/>
            <a:ext cx="5969226" cy="1133150"/>
          </a:xfrm>
          <a:prstGeom prst="rect">
            <a:avLst/>
          </a:prstGeom>
          <a:noFill/>
          <a:ln>
            <a:noFill/>
          </a:ln>
        </p:spPr>
      </p:pic>
      <p:sp>
        <p:nvSpPr>
          <p:cNvPr id="314" name="Google Shape;31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320" name="Google Shape;320;p48"/>
          <p:cNvSpPr txBox="1"/>
          <p:nvPr>
            <p:ph idx="1" type="body"/>
          </p:nvPr>
        </p:nvSpPr>
        <p:spPr>
          <a:xfrm>
            <a:off x="98650" y="101772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Use the timeseries of </a:t>
            </a:r>
            <a:r>
              <a:rPr lang="en" sz="1200"/>
              <a:t>Predicted number as a baseline to measure crime statistics</a:t>
            </a:r>
            <a:endParaRPr sz="1200"/>
          </a:p>
          <a:p>
            <a:pPr indent="-304800" lvl="0" marL="457200" rtl="0" algn="l">
              <a:lnSpc>
                <a:spcPct val="150000"/>
              </a:lnSpc>
              <a:spcBef>
                <a:spcPts val="0"/>
              </a:spcBef>
              <a:spcAft>
                <a:spcPts val="0"/>
              </a:spcAft>
              <a:buSzPts val="1200"/>
              <a:buChar char="●"/>
            </a:pPr>
            <a:r>
              <a:rPr lang="en" sz="1200"/>
              <a:t>Apply Classification algorithm to unsolved cases to analyze if juveniles need to be considered as suspects for those crime. </a:t>
            </a:r>
            <a:endParaRPr sz="1200"/>
          </a:p>
          <a:p>
            <a:pPr indent="-304800" lvl="0" marL="457200" rtl="0" algn="l">
              <a:lnSpc>
                <a:spcPct val="150000"/>
              </a:lnSpc>
              <a:spcBef>
                <a:spcPts val="0"/>
              </a:spcBef>
              <a:spcAft>
                <a:spcPts val="0"/>
              </a:spcAft>
              <a:buSzPts val="1200"/>
              <a:buChar char="●"/>
            </a:pPr>
            <a:r>
              <a:rPr lang="en" sz="1200"/>
              <a:t>Use the Hotspot Data and clusters to Increase the patrolling and policing </a:t>
            </a:r>
            <a:endParaRPr sz="1200"/>
          </a:p>
          <a:p>
            <a:pPr indent="-304800" lvl="0" marL="457200" rtl="0" algn="l">
              <a:lnSpc>
                <a:spcPct val="150000"/>
              </a:lnSpc>
              <a:spcBef>
                <a:spcPts val="0"/>
              </a:spcBef>
              <a:spcAft>
                <a:spcPts val="0"/>
              </a:spcAft>
              <a:buSzPts val="1200"/>
              <a:buChar char="●"/>
            </a:pPr>
            <a:r>
              <a:rPr lang="en" sz="1200"/>
              <a:t>Supplemental analysis can be done to create clusters to identify reform</a:t>
            </a:r>
            <a:endParaRPr sz="1200"/>
          </a:p>
          <a:p>
            <a:pPr indent="-304800" lvl="0" marL="457200" rtl="0" algn="l">
              <a:lnSpc>
                <a:spcPct val="150000"/>
              </a:lnSpc>
              <a:spcBef>
                <a:spcPts val="0"/>
              </a:spcBef>
              <a:spcAft>
                <a:spcPts val="0"/>
              </a:spcAft>
              <a:buSzPts val="1200"/>
              <a:buChar char="●"/>
            </a:pPr>
            <a:r>
              <a:rPr lang="en" sz="1200"/>
              <a:t>Give the district clustering model to the LAPD to extrapolate reform</a:t>
            </a:r>
            <a:endParaRPr sz="1200"/>
          </a:p>
          <a:p>
            <a:pPr indent="0" lvl="0" marL="45720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321" name="Google Shape;32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311700" y="41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&amp; A</a:t>
            </a:r>
            <a:endParaRPr/>
          </a:p>
        </p:txBody>
      </p:sp>
      <p:pic>
        <p:nvPicPr>
          <p:cNvPr id="327" name="Google Shape;327;p49"/>
          <p:cNvPicPr preferRelativeResize="0"/>
          <p:nvPr/>
        </p:nvPicPr>
        <p:blipFill>
          <a:blip r:embed="rId3">
            <a:alphaModFix/>
          </a:blip>
          <a:stretch>
            <a:fillRect/>
          </a:stretch>
        </p:blipFill>
        <p:spPr>
          <a:xfrm>
            <a:off x="2067672" y="1427800"/>
            <a:ext cx="4453600" cy="2478275"/>
          </a:xfrm>
          <a:prstGeom prst="rect">
            <a:avLst/>
          </a:prstGeom>
          <a:noFill/>
          <a:ln>
            <a:noFill/>
          </a:ln>
        </p:spPr>
      </p:pic>
      <p:sp>
        <p:nvSpPr>
          <p:cNvPr id="328" name="Google Shape;328;p49"/>
          <p:cNvSpPr txBox="1"/>
          <p:nvPr/>
        </p:nvSpPr>
        <p:spPr>
          <a:xfrm>
            <a:off x="3188200" y="3984375"/>
            <a:ext cx="37605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prowhiteparty.wordpress.com</a:t>
            </a:r>
            <a:endParaRPr/>
          </a:p>
        </p:txBody>
      </p:sp>
      <p:sp>
        <p:nvSpPr>
          <p:cNvPr id="329" name="Google Shape;32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311700" y="2029350"/>
            <a:ext cx="8520600" cy="10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BACKUP</a:t>
            </a:r>
            <a:endParaRPr sz="4800"/>
          </a:p>
        </p:txBody>
      </p:sp>
      <p:sp>
        <p:nvSpPr>
          <p:cNvPr id="335" name="Google Shape;33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Best Model &amp; Most Significant Variables	</a:t>
            </a:r>
            <a:endParaRPr/>
          </a:p>
        </p:txBody>
      </p:sp>
      <p:sp>
        <p:nvSpPr>
          <p:cNvPr id="341" name="Google Shape;341;p51"/>
          <p:cNvSpPr txBox="1"/>
          <p:nvPr>
            <p:ph idx="1" type="body"/>
          </p:nvPr>
        </p:nvSpPr>
        <p:spPr>
          <a:xfrm>
            <a:off x="311700" y="12064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Key Attributes directly affecting predictions include Crime, Weapon, Premise, Age, Location &amp; Sex</a:t>
            </a:r>
            <a:endParaRPr/>
          </a:p>
          <a:p>
            <a:pPr indent="-342900" lvl="0" marL="457200" rtl="0" algn="l">
              <a:spcBef>
                <a:spcPts val="0"/>
              </a:spcBef>
              <a:spcAft>
                <a:spcPts val="0"/>
              </a:spcAft>
              <a:buSzPts val="1800"/>
              <a:buChar char="●"/>
            </a:pPr>
            <a:r>
              <a:rPr lang="en"/>
              <a:t>K-means cluster revealed 2 overlapping principal components </a:t>
            </a:r>
            <a:endParaRPr/>
          </a:p>
          <a:p>
            <a:pPr indent="-342900" lvl="0" marL="457200" rtl="0" algn="l">
              <a:spcBef>
                <a:spcPts val="0"/>
              </a:spcBef>
              <a:spcAft>
                <a:spcPts val="0"/>
              </a:spcAft>
              <a:buSzPts val="1800"/>
              <a:buChar char="●"/>
            </a:pPr>
            <a:r>
              <a:rPr lang="en"/>
              <a:t>Decision tree to provide feedback to LA Police precinct</a:t>
            </a:r>
            <a:endParaRPr/>
          </a:p>
          <a:p>
            <a:pPr indent="-342900" lvl="0" marL="457200" rtl="0" algn="l">
              <a:spcBef>
                <a:spcPts val="0"/>
              </a:spcBef>
              <a:spcAft>
                <a:spcPts val="0"/>
              </a:spcAft>
              <a:buSzPts val="1800"/>
              <a:buChar char="●"/>
            </a:pPr>
            <a:r>
              <a:rPr lang="en"/>
              <a:t>Neural model depicted a decent lift using 7 input variables</a:t>
            </a:r>
            <a:endParaRPr/>
          </a:p>
          <a:p>
            <a:pPr indent="-342900" lvl="0" marL="457200" rtl="0" algn="l">
              <a:spcBef>
                <a:spcPts val="0"/>
              </a:spcBef>
              <a:spcAft>
                <a:spcPts val="0"/>
              </a:spcAft>
              <a:buSzPts val="1800"/>
              <a:buChar char="●"/>
            </a:pPr>
            <a:r>
              <a:rPr lang="en"/>
              <a:t>Decision tree; optimal split of 10</a:t>
            </a:r>
            <a:endParaRPr/>
          </a:p>
          <a:p>
            <a:pPr indent="-342900" lvl="0" marL="457200" rtl="0" algn="l">
              <a:spcBef>
                <a:spcPts val="0"/>
              </a:spcBef>
              <a:spcAft>
                <a:spcPts val="0"/>
              </a:spcAft>
              <a:buSzPts val="1800"/>
              <a:buChar char="●"/>
            </a:pPr>
            <a:r>
              <a:rPr lang="en"/>
              <a:t>Naive Bayers showed best #’s with best misclassification rate</a:t>
            </a:r>
            <a:endParaRPr/>
          </a:p>
          <a:p>
            <a:pPr indent="-342900" lvl="0" marL="457200" rtl="0" algn="l">
              <a:spcBef>
                <a:spcPts val="0"/>
              </a:spcBef>
              <a:spcAft>
                <a:spcPts val="0"/>
              </a:spcAft>
              <a:buSzPts val="1800"/>
              <a:buChar char="●"/>
            </a:pPr>
            <a:r>
              <a:rPr lang="en"/>
              <a:t>Time series supplemental only for predicting next 12 months</a:t>
            </a:r>
            <a:endParaRPr/>
          </a:p>
        </p:txBody>
      </p:sp>
      <p:pic>
        <p:nvPicPr>
          <p:cNvPr id="342" name="Google Shape;342;p51"/>
          <p:cNvPicPr preferRelativeResize="0"/>
          <p:nvPr/>
        </p:nvPicPr>
        <p:blipFill>
          <a:blip r:embed="rId3">
            <a:alphaModFix/>
          </a:blip>
          <a:stretch>
            <a:fillRect/>
          </a:stretch>
        </p:blipFill>
        <p:spPr>
          <a:xfrm>
            <a:off x="7098725" y="3152675"/>
            <a:ext cx="1871400" cy="1754225"/>
          </a:xfrm>
          <a:prstGeom prst="rect">
            <a:avLst/>
          </a:prstGeom>
          <a:noFill/>
          <a:ln>
            <a:noFill/>
          </a:ln>
        </p:spPr>
      </p:pic>
      <p:pic>
        <p:nvPicPr>
          <p:cNvPr id="343" name="Google Shape;343;p51"/>
          <p:cNvPicPr preferRelativeResize="0"/>
          <p:nvPr/>
        </p:nvPicPr>
        <p:blipFill>
          <a:blip r:embed="rId4">
            <a:alphaModFix/>
          </a:blip>
          <a:stretch>
            <a:fillRect/>
          </a:stretch>
        </p:blipFill>
        <p:spPr>
          <a:xfrm>
            <a:off x="7489263" y="2882850"/>
            <a:ext cx="1090313" cy="269825"/>
          </a:xfrm>
          <a:prstGeom prst="rect">
            <a:avLst/>
          </a:prstGeom>
          <a:noFill/>
          <a:ln>
            <a:noFill/>
          </a:ln>
        </p:spPr>
      </p:pic>
      <p:sp>
        <p:nvSpPr>
          <p:cNvPr id="344" name="Google Shape;34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311700" y="287125"/>
            <a:ext cx="8520600" cy="9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Obtained &amp; Trade-offs Between Complexity &amp; Accuracy</a:t>
            </a:r>
            <a:endParaRPr/>
          </a:p>
          <a:p>
            <a:pPr indent="0" lvl="0" marL="0" rtl="0" algn="l">
              <a:spcBef>
                <a:spcPts val="0"/>
              </a:spcBef>
              <a:spcAft>
                <a:spcPts val="0"/>
              </a:spcAft>
              <a:buNone/>
            </a:pPr>
            <a:r>
              <a:t/>
            </a:r>
            <a:endParaRPr/>
          </a:p>
        </p:txBody>
      </p:sp>
      <p:sp>
        <p:nvSpPr>
          <p:cNvPr id="350" name="Google Shape;350;p52"/>
          <p:cNvSpPr txBox="1"/>
          <p:nvPr>
            <p:ph idx="1" type="body"/>
          </p:nvPr>
        </p:nvSpPr>
        <p:spPr>
          <a:xfrm>
            <a:off x="250675" y="1293898"/>
            <a:ext cx="4918500" cy="302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a:t>
            </a:r>
            <a:r>
              <a:rPr lang="en" sz="1400"/>
              <a:t>ost </a:t>
            </a:r>
            <a:r>
              <a:rPr lang="en" sz="1400"/>
              <a:t>prevalent</a:t>
            </a:r>
            <a:r>
              <a:rPr lang="en" sz="1400"/>
              <a:t> causes of crimes are drugs,blunt objects and lethal objects</a:t>
            </a:r>
            <a:endParaRPr sz="1400"/>
          </a:p>
          <a:p>
            <a:pPr indent="-317500" lvl="0" marL="457200" rtl="0" algn="l">
              <a:spcBef>
                <a:spcPts val="0"/>
              </a:spcBef>
              <a:spcAft>
                <a:spcPts val="0"/>
              </a:spcAft>
              <a:buSzPts val="1400"/>
              <a:buChar char="●"/>
            </a:pPr>
            <a:r>
              <a:rPr lang="en" sz="1400"/>
              <a:t>77th area has the most occurences</a:t>
            </a:r>
            <a:endParaRPr sz="1400"/>
          </a:p>
          <a:p>
            <a:pPr indent="-317500" lvl="0" marL="457200" rtl="0" algn="l">
              <a:spcBef>
                <a:spcPts val="0"/>
              </a:spcBef>
              <a:spcAft>
                <a:spcPts val="0"/>
              </a:spcAft>
              <a:buSzPts val="1400"/>
              <a:buChar char="●"/>
            </a:pPr>
            <a:r>
              <a:rPr lang="en" sz="1400"/>
              <a:t>Lowest crime rate of 2020 predicted for March</a:t>
            </a:r>
            <a:endParaRPr sz="1400"/>
          </a:p>
          <a:p>
            <a:pPr indent="-317500" lvl="0" marL="457200" rtl="0" algn="l">
              <a:spcBef>
                <a:spcPts val="0"/>
              </a:spcBef>
              <a:spcAft>
                <a:spcPts val="0"/>
              </a:spcAft>
              <a:buSzPts val="1400"/>
              <a:buChar char="●"/>
            </a:pPr>
            <a:r>
              <a:rPr lang="en" sz="1400"/>
              <a:t>Trade off to bucket weapons</a:t>
            </a:r>
            <a:endParaRPr sz="1400"/>
          </a:p>
          <a:p>
            <a:pPr indent="-317500" lvl="0" marL="457200" rtl="0" algn="l">
              <a:spcBef>
                <a:spcPts val="0"/>
              </a:spcBef>
              <a:spcAft>
                <a:spcPts val="0"/>
              </a:spcAft>
              <a:buSzPts val="1400"/>
              <a:buChar char="●"/>
            </a:pPr>
            <a:r>
              <a:rPr lang="en" sz="1400"/>
              <a:t>Previous data not meaningful</a:t>
            </a:r>
            <a:endParaRPr sz="1400"/>
          </a:p>
          <a:p>
            <a:pPr indent="-317500" lvl="0" marL="457200" rtl="0" algn="l">
              <a:spcBef>
                <a:spcPts val="0"/>
              </a:spcBef>
              <a:spcAft>
                <a:spcPts val="0"/>
              </a:spcAft>
              <a:buSzPts val="1400"/>
              <a:buChar char="●"/>
            </a:pPr>
            <a:r>
              <a:rPr lang="en" sz="1400"/>
              <a:t>Categorical changed to numerical</a:t>
            </a:r>
            <a:endParaRPr sz="1400"/>
          </a:p>
          <a:p>
            <a:pPr indent="-317500" lvl="0" marL="457200" rtl="0" algn="l">
              <a:spcBef>
                <a:spcPts val="0"/>
              </a:spcBef>
              <a:spcAft>
                <a:spcPts val="0"/>
              </a:spcAft>
              <a:buSzPts val="1400"/>
              <a:buChar char="●"/>
            </a:pPr>
            <a:r>
              <a:rPr lang="en" sz="1400"/>
              <a:t>Highest crime rate predicted to be in January of 2020</a:t>
            </a:r>
            <a:endParaRPr sz="1400"/>
          </a:p>
          <a:p>
            <a:pPr indent="-317500" lvl="0" marL="457200" rtl="0" algn="l">
              <a:spcBef>
                <a:spcPts val="0"/>
              </a:spcBef>
              <a:spcAft>
                <a:spcPts val="0"/>
              </a:spcAft>
              <a:buSzPts val="1400"/>
              <a:buChar char="●"/>
            </a:pPr>
            <a:r>
              <a:rPr lang="en" sz="1400"/>
              <a:t>Data shows violent crime hot spots</a:t>
            </a:r>
            <a:endParaRPr sz="1400"/>
          </a:p>
          <a:p>
            <a:pPr indent="-317500" lvl="0" marL="457200" rtl="0" algn="l">
              <a:spcBef>
                <a:spcPts val="0"/>
              </a:spcBef>
              <a:spcAft>
                <a:spcPts val="0"/>
              </a:spcAft>
              <a:buSzPts val="1400"/>
              <a:buChar char="●"/>
            </a:pPr>
            <a:r>
              <a:rPr lang="en" sz="1400"/>
              <a:t>Accuracy/complexity tradeoffs ??</a:t>
            </a:r>
            <a:endParaRPr sz="1400"/>
          </a:p>
          <a:p>
            <a:pPr indent="0" lvl="0" marL="9144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51" name="Google Shape;351;p52"/>
          <p:cNvPicPr preferRelativeResize="0"/>
          <p:nvPr/>
        </p:nvPicPr>
        <p:blipFill>
          <a:blip r:embed="rId3">
            <a:alphaModFix/>
          </a:blip>
          <a:stretch>
            <a:fillRect/>
          </a:stretch>
        </p:blipFill>
        <p:spPr>
          <a:xfrm>
            <a:off x="5071725" y="1293900"/>
            <a:ext cx="3760574" cy="2950475"/>
          </a:xfrm>
          <a:prstGeom prst="rect">
            <a:avLst/>
          </a:prstGeom>
          <a:noFill/>
          <a:ln>
            <a:noFill/>
          </a:ln>
        </p:spPr>
      </p:pic>
      <p:sp>
        <p:nvSpPr>
          <p:cNvPr id="352" name="Google Shape;35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Trends in the Data Set</a:t>
            </a:r>
            <a:endParaRPr/>
          </a:p>
        </p:txBody>
      </p:sp>
      <p:sp>
        <p:nvSpPr>
          <p:cNvPr id="84" name="Google Shape;84;p17"/>
          <p:cNvSpPr txBox="1"/>
          <p:nvPr>
            <p:ph idx="1" type="body"/>
          </p:nvPr>
        </p:nvSpPr>
        <p:spPr>
          <a:xfrm>
            <a:off x="311700" y="1152475"/>
            <a:ext cx="5020200" cy="34164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n" sz="1000"/>
              <a:t>Incidents of crime in the City of Los Angeles, California from 2010-2019</a:t>
            </a:r>
            <a:endParaRPr sz="1000"/>
          </a:p>
          <a:p>
            <a:pPr indent="-292100" lvl="0" marL="457200" rtl="0" algn="l">
              <a:lnSpc>
                <a:spcPct val="150000"/>
              </a:lnSpc>
              <a:spcBef>
                <a:spcPts val="0"/>
              </a:spcBef>
              <a:spcAft>
                <a:spcPts val="0"/>
              </a:spcAft>
              <a:buSzPts val="1000"/>
              <a:buChar char="●"/>
            </a:pPr>
            <a:r>
              <a:rPr lang="en" sz="1000"/>
              <a:t>Data is </a:t>
            </a:r>
            <a:r>
              <a:rPr lang="en" sz="1000"/>
              <a:t>transcribed</a:t>
            </a:r>
            <a:r>
              <a:rPr lang="en" sz="1000"/>
              <a:t> from original reports </a:t>
            </a:r>
            <a:endParaRPr sz="1000"/>
          </a:p>
          <a:p>
            <a:pPr indent="-292100" lvl="0" marL="457200" rtl="0" algn="l">
              <a:lnSpc>
                <a:spcPct val="150000"/>
              </a:lnSpc>
              <a:spcBef>
                <a:spcPts val="0"/>
              </a:spcBef>
              <a:spcAft>
                <a:spcPts val="0"/>
              </a:spcAft>
              <a:buSzPts val="1000"/>
              <a:buChar char="●"/>
            </a:pPr>
            <a:r>
              <a:rPr lang="en" sz="1000"/>
              <a:t>2.11 million cases</a:t>
            </a:r>
            <a:endParaRPr sz="1000"/>
          </a:p>
          <a:p>
            <a:pPr indent="0" lvl="0" marL="457200" rtl="0" algn="l">
              <a:lnSpc>
                <a:spcPct val="150000"/>
              </a:lnSpc>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85" name="Google Shape;85;p17"/>
          <p:cNvSpPr txBox="1"/>
          <p:nvPr/>
        </p:nvSpPr>
        <p:spPr>
          <a:xfrm>
            <a:off x="8247975" y="4786500"/>
            <a:ext cx="812400" cy="1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u="sng">
                <a:solidFill>
                  <a:schemeClr val="accent5"/>
                </a:solidFill>
                <a:hlinkClick r:id="rId3">
                  <a:extLst>
                    <a:ext uri="{A12FA001-AC4F-418D-AE19-62706E023703}">
                      <ahyp:hlinkClr val="tx"/>
                    </a:ext>
                  </a:extLst>
                </a:hlinkClick>
              </a:rPr>
              <a:t>Police Siren</a:t>
            </a:r>
            <a:endParaRPr sz="600"/>
          </a:p>
        </p:txBody>
      </p:sp>
      <p:pic>
        <p:nvPicPr>
          <p:cNvPr id="86" name="Google Shape;86;p17"/>
          <p:cNvPicPr preferRelativeResize="0"/>
          <p:nvPr/>
        </p:nvPicPr>
        <p:blipFill>
          <a:blip r:embed="rId4">
            <a:alphaModFix/>
          </a:blip>
          <a:stretch>
            <a:fillRect/>
          </a:stretch>
        </p:blipFill>
        <p:spPr>
          <a:xfrm>
            <a:off x="3154775" y="1984925"/>
            <a:ext cx="5905601" cy="3223475"/>
          </a:xfrm>
          <a:prstGeom prst="rect">
            <a:avLst/>
          </a:prstGeom>
          <a:noFill/>
          <a:ln>
            <a:noFill/>
          </a:ln>
        </p:spPr>
      </p:pic>
      <p:pic>
        <p:nvPicPr>
          <p:cNvPr id="87" name="Google Shape;87;p17"/>
          <p:cNvPicPr preferRelativeResize="0"/>
          <p:nvPr/>
        </p:nvPicPr>
        <p:blipFill>
          <a:blip r:embed="rId5">
            <a:alphaModFix/>
          </a:blip>
          <a:stretch>
            <a:fillRect/>
          </a:stretch>
        </p:blipFill>
        <p:spPr>
          <a:xfrm>
            <a:off x="365428" y="1984925"/>
            <a:ext cx="3330850" cy="2858725"/>
          </a:xfrm>
          <a:prstGeom prst="rect">
            <a:avLst/>
          </a:prstGeom>
          <a:noFill/>
          <a:ln>
            <a:noFill/>
          </a:ln>
        </p:spPr>
      </p:pic>
      <p:sp>
        <p:nvSpPr>
          <p:cNvPr id="88" name="Google Shape;8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Models (as slide in appendix)</a:t>
            </a:r>
            <a:endParaRPr/>
          </a:p>
        </p:txBody>
      </p:sp>
      <p:sp>
        <p:nvSpPr>
          <p:cNvPr id="358" name="Google Shape;358;p53"/>
          <p:cNvSpPr txBox="1"/>
          <p:nvPr>
            <p:ph idx="1" type="body"/>
          </p:nvPr>
        </p:nvSpPr>
        <p:spPr>
          <a:xfrm>
            <a:off x="198825" y="1131300"/>
            <a:ext cx="48705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Time series modeling (supplemental &amp; limited by historical)</a:t>
            </a:r>
            <a:endParaRPr sz="1200"/>
          </a:p>
          <a:p>
            <a:pPr indent="-304800" lvl="0" marL="457200" rtl="0" algn="l">
              <a:spcBef>
                <a:spcPts val="0"/>
              </a:spcBef>
              <a:spcAft>
                <a:spcPts val="0"/>
              </a:spcAft>
              <a:buSzPts val="1200"/>
              <a:buChar char="●"/>
            </a:pPr>
            <a:r>
              <a:rPr lang="en" sz="1200"/>
              <a:t>Batch &amp; creating cluster groups &amp; subgroup</a:t>
            </a:r>
            <a:endParaRPr sz="1200"/>
          </a:p>
          <a:p>
            <a:pPr indent="-304800" lvl="0" marL="457200" rtl="0" algn="l">
              <a:spcBef>
                <a:spcPts val="0"/>
              </a:spcBef>
              <a:spcAft>
                <a:spcPts val="0"/>
              </a:spcAft>
              <a:buSzPts val="1200"/>
              <a:buChar char="●"/>
            </a:pPr>
            <a:r>
              <a:rPr lang="en" sz="1200"/>
              <a:t>Precinct areas explored in models</a:t>
            </a:r>
            <a:endParaRPr sz="1200"/>
          </a:p>
          <a:p>
            <a:pPr indent="-304800" lvl="0" marL="457200" rtl="0" algn="l">
              <a:spcBef>
                <a:spcPts val="0"/>
              </a:spcBef>
              <a:spcAft>
                <a:spcPts val="0"/>
              </a:spcAft>
              <a:buSzPts val="1200"/>
              <a:buChar char="●"/>
            </a:pPr>
            <a:r>
              <a:rPr lang="en" sz="1200"/>
              <a:t>Parallel plots</a:t>
            </a:r>
            <a:endParaRPr sz="1200"/>
          </a:p>
          <a:p>
            <a:pPr indent="-304800" lvl="0" marL="457200" rtl="0" algn="l">
              <a:spcBef>
                <a:spcPts val="0"/>
              </a:spcBef>
              <a:spcAft>
                <a:spcPts val="0"/>
              </a:spcAft>
              <a:buSzPts val="1200"/>
              <a:buChar char="●"/>
            </a:pPr>
            <a:r>
              <a:rPr lang="en" sz="1200"/>
              <a:t>Decision tree</a:t>
            </a:r>
            <a:endParaRPr sz="1200"/>
          </a:p>
          <a:p>
            <a:pPr indent="-304800" lvl="0" marL="457200" rtl="0" algn="l">
              <a:spcBef>
                <a:spcPts val="0"/>
              </a:spcBef>
              <a:spcAft>
                <a:spcPts val="0"/>
              </a:spcAft>
              <a:buSzPts val="1200"/>
              <a:buChar char="●"/>
            </a:pPr>
            <a:r>
              <a:rPr lang="en" sz="1200"/>
              <a:t>Ward clustering method</a:t>
            </a:r>
            <a:endParaRPr sz="1200"/>
          </a:p>
        </p:txBody>
      </p:sp>
      <p:pic>
        <p:nvPicPr>
          <p:cNvPr id="359" name="Google Shape;359;p53"/>
          <p:cNvPicPr preferRelativeResize="0"/>
          <p:nvPr/>
        </p:nvPicPr>
        <p:blipFill>
          <a:blip r:embed="rId3">
            <a:alphaModFix/>
          </a:blip>
          <a:stretch>
            <a:fillRect/>
          </a:stretch>
        </p:blipFill>
        <p:spPr>
          <a:xfrm>
            <a:off x="3813050" y="1638175"/>
            <a:ext cx="5093026" cy="3227375"/>
          </a:xfrm>
          <a:prstGeom prst="rect">
            <a:avLst/>
          </a:prstGeom>
          <a:noFill/>
          <a:ln>
            <a:noFill/>
          </a:ln>
        </p:spPr>
      </p:pic>
      <p:sp>
        <p:nvSpPr>
          <p:cNvPr id="360" name="Google Shape;36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 of Crimes </a:t>
            </a:r>
            <a:endParaRPr/>
          </a:p>
        </p:txBody>
      </p:sp>
      <p:pic>
        <p:nvPicPr>
          <p:cNvPr id="366" name="Google Shape;366;p54"/>
          <p:cNvPicPr preferRelativeResize="0"/>
          <p:nvPr/>
        </p:nvPicPr>
        <p:blipFill>
          <a:blip r:embed="rId3">
            <a:alphaModFix/>
          </a:blip>
          <a:stretch>
            <a:fillRect/>
          </a:stretch>
        </p:blipFill>
        <p:spPr>
          <a:xfrm>
            <a:off x="1037500" y="1075525"/>
            <a:ext cx="7069001" cy="3858500"/>
          </a:xfrm>
          <a:prstGeom prst="rect">
            <a:avLst/>
          </a:prstGeom>
          <a:noFill/>
          <a:ln>
            <a:noFill/>
          </a:ln>
        </p:spPr>
      </p:pic>
      <p:sp>
        <p:nvSpPr>
          <p:cNvPr id="367" name="Google Shape;367;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by Year and Area</a:t>
            </a:r>
            <a:endParaRPr/>
          </a:p>
        </p:txBody>
      </p:sp>
      <p:sp>
        <p:nvSpPr>
          <p:cNvPr id="373" name="Google Shape;373;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4" name="Google Shape;374;p55"/>
          <p:cNvPicPr preferRelativeResize="0"/>
          <p:nvPr/>
        </p:nvPicPr>
        <p:blipFill>
          <a:blip r:embed="rId3">
            <a:alphaModFix/>
          </a:blip>
          <a:stretch>
            <a:fillRect/>
          </a:stretch>
        </p:blipFill>
        <p:spPr>
          <a:xfrm>
            <a:off x="4987075" y="1185250"/>
            <a:ext cx="3783775" cy="3247450"/>
          </a:xfrm>
          <a:prstGeom prst="rect">
            <a:avLst/>
          </a:prstGeom>
          <a:noFill/>
          <a:ln>
            <a:noFill/>
          </a:ln>
        </p:spPr>
      </p:pic>
      <p:sp>
        <p:nvSpPr>
          <p:cNvPr id="375" name="Google Shape;375;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Category by Area</a:t>
            </a:r>
            <a:endParaRPr/>
          </a:p>
        </p:txBody>
      </p:sp>
      <p:sp>
        <p:nvSpPr>
          <p:cNvPr id="381" name="Google Shape;381;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2" name="Google Shape;382;p56"/>
          <p:cNvPicPr preferRelativeResize="0"/>
          <p:nvPr/>
        </p:nvPicPr>
        <p:blipFill>
          <a:blip r:embed="rId3">
            <a:alphaModFix/>
          </a:blip>
          <a:stretch>
            <a:fillRect/>
          </a:stretch>
        </p:blipFill>
        <p:spPr>
          <a:xfrm>
            <a:off x="3547975" y="1152475"/>
            <a:ext cx="4784875" cy="3365975"/>
          </a:xfrm>
          <a:prstGeom prst="rect">
            <a:avLst/>
          </a:prstGeom>
          <a:noFill/>
          <a:ln>
            <a:noFill/>
          </a:ln>
        </p:spPr>
      </p:pic>
      <p:sp>
        <p:nvSpPr>
          <p:cNvPr id="383" name="Google Shape;38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4 Component of Analysis</a:t>
            </a:r>
            <a:endParaRPr/>
          </a:p>
        </p:txBody>
      </p:sp>
      <p:sp>
        <p:nvSpPr>
          <p:cNvPr id="389" name="Google Shape;389;p5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81000" lvl="0" marL="381000" rtl="0" algn="l">
              <a:lnSpc>
                <a:spcPct val="70000"/>
              </a:lnSpc>
              <a:spcBef>
                <a:spcPts val="0"/>
              </a:spcBef>
              <a:spcAft>
                <a:spcPts val="0"/>
              </a:spcAft>
              <a:buClr>
                <a:schemeClr val="dk1"/>
              </a:buClr>
              <a:buSzPts val="1600"/>
              <a:buAutoNum type="arabicPeriod"/>
            </a:pPr>
            <a:r>
              <a:rPr lang="en" sz="1600"/>
              <a:t>Exploratory Analysis </a:t>
            </a:r>
            <a:endParaRPr/>
          </a:p>
          <a:p>
            <a:pPr indent="-381000" lvl="0" marL="381000" rtl="0" algn="l">
              <a:lnSpc>
                <a:spcPct val="70000"/>
              </a:lnSpc>
              <a:spcBef>
                <a:spcPts val="800"/>
              </a:spcBef>
              <a:spcAft>
                <a:spcPts val="0"/>
              </a:spcAft>
              <a:buClr>
                <a:schemeClr val="dk1"/>
              </a:buClr>
              <a:buSzPts val="1600"/>
              <a:buAutoNum type="arabicPeriod"/>
            </a:pPr>
            <a:r>
              <a:rPr lang="en" sz="1600"/>
              <a:t>Clustering to Identify Crime Hotspots </a:t>
            </a:r>
            <a:endParaRPr/>
          </a:p>
          <a:p>
            <a:pPr indent="-381000" lvl="0" marL="381000" rtl="0" algn="l">
              <a:lnSpc>
                <a:spcPct val="70000"/>
              </a:lnSpc>
              <a:spcBef>
                <a:spcPts val="800"/>
              </a:spcBef>
              <a:spcAft>
                <a:spcPts val="0"/>
              </a:spcAft>
              <a:buClr>
                <a:schemeClr val="dk1"/>
              </a:buClr>
              <a:buSzPts val="1600"/>
              <a:buAutoNum type="arabicPeriod"/>
            </a:pPr>
            <a:r>
              <a:rPr lang="en" sz="1600"/>
              <a:t>Time Series Analysis to predict number of crimes in next 12 months (supplemental)</a:t>
            </a:r>
            <a:endParaRPr/>
          </a:p>
          <a:p>
            <a:pPr indent="-381000" lvl="0" marL="381000" rtl="0" algn="l">
              <a:lnSpc>
                <a:spcPct val="70000"/>
              </a:lnSpc>
              <a:spcBef>
                <a:spcPts val="800"/>
              </a:spcBef>
              <a:spcAft>
                <a:spcPts val="0"/>
              </a:spcAft>
              <a:buClr>
                <a:schemeClr val="dk1"/>
              </a:buClr>
              <a:buSzPts val="1600"/>
              <a:buAutoNum type="arabicPeriod"/>
            </a:pPr>
            <a:r>
              <a:rPr lang="en" sz="1600"/>
              <a:t>Classifying if a crime is committed by a Juvenile (based on solved crimes): </a:t>
            </a:r>
            <a:endParaRPr/>
          </a:p>
          <a:p>
            <a:pPr indent="-381000" lvl="1" marL="723900" rtl="0" algn="l">
              <a:lnSpc>
                <a:spcPct val="70000"/>
              </a:lnSpc>
              <a:spcBef>
                <a:spcPts val="400"/>
              </a:spcBef>
              <a:spcAft>
                <a:spcPts val="0"/>
              </a:spcAft>
              <a:buClr>
                <a:schemeClr val="dk1"/>
              </a:buClr>
              <a:buSzPts val="1400"/>
              <a:buFont typeface="Calibri"/>
              <a:buAutoNum type="alphaLcPeriod"/>
            </a:pPr>
            <a:r>
              <a:rPr lang="en" sz="1400"/>
              <a:t>This classification can help the police department in deciding to investigate possible juvenile subjects for unsolved crimes.</a:t>
            </a:r>
            <a:endParaRPr/>
          </a:p>
          <a:p>
            <a:pPr indent="0" lvl="0" marL="0" rtl="0" algn="l">
              <a:lnSpc>
                <a:spcPct val="70000"/>
              </a:lnSpc>
              <a:spcBef>
                <a:spcPts val="800"/>
              </a:spcBef>
              <a:spcAft>
                <a:spcPts val="0"/>
              </a:spcAft>
              <a:buClr>
                <a:schemeClr val="dk1"/>
              </a:buClr>
              <a:buSzPts val="1600"/>
              <a:buNone/>
            </a:pPr>
            <a:r>
              <a:t/>
            </a:r>
            <a:endParaRPr sz="1600"/>
          </a:p>
          <a:p>
            <a:pPr indent="0" lvl="0" marL="0" rtl="0" algn="l">
              <a:lnSpc>
                <a:spcPct val="70000"/>
              </a:lnSpc>
              <a:spcBef>
                <a:spcPts val="800"/>
              </a:spcBef>
              <a:spcAft>
                <a:spcPts val="0"/>
              </a:spcAft>
              <a:buClr>
                <a:srgbClr val="FF0000"/>
              </a:buClr>
              <a:buSzPts val="1400"/>
              <a:buNone/>
            </a:pPr>
            <a:r>
              <a:t/>
            </a:r>
            <a:endParaRPr/>
          </a:p>
          <a:p>
            <a:pPr indent="-279400" lvl="0" marL="381000" rtl="0" algn="l">
              <a:lnSpc>
                <a:spcPct val="70000"/>
              </a:lnSpc>
              <a:spcBef>
                <a:spcPts val="800"/>
              </a:spcBef>
              <a:spcAft>
                <a:spcPts val="1600"/>
              </a:spcAft>
              <a:buClr>
                <a:schemeClr val="dk1"/>
              </a:buClr>
              <a:buSzPts val="1600"/>
              <a:buNone/>
            </a:pPr>
            <a:r>
              <a:t/>
            </a:r>
            <a:endParaRPr sz="1600"/>
          </a:p>
        </p:txBody>
      </p:sp>
      <p:sp>
        <p:nvSpPr>
          <p:cNvPr id="390" name="Google Shape;390;p5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Analysis</a:t>
            </a:r>
            <a:endParaRPr/>
          </a:p>
        </p:txBody>
      </p:sp>
      <p:sp>
        <p:nvSpPr>
          <p:cNvPr id="396" name="Google Shape;396;p58"/>
          <p:cNvSpPr txBox="1"/>
          <p:nvPr>
            <p:ph idx="1" type="body"/>
          </p:nvPr>
        </p:nvSpPr>
        <p:spPr>
          <a:xfrm>
            <a:off x="311700" y="1152475"/>
            <a:ext cx="68292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 lot of </a:t>
            </a:r>
            <a:r>
              <a:rPr lang="en"/>
              <a:t>repetitive data</a:t>
            </a:r>
            <a:endParaRPr/>
          </a:p>
          <a:p>
            <a:pPr indent="-342900" lvl="0" marL="457200" rtl="0" algn="l">
              <a:lnSpc>
                <a:spcPct val="150000"/>
              </a:lnSpc>
              <a:spcBef>
                <a:spcPts val="0"/>
              </a:spcBef>
              <a:spcAft>
                <a:spcPts val="0"/>
              </a:spcAft>
              <a:buSzPts val="1800"/>
              <a:buChar char="●"/>
            </a:pPr>
            <a:r>
              <a:rPr lang="en"/>
              <a:t>Room to simplify data</a:t>
            </a:r>
            <a:endParaRPr/>
          </a:p>
          <a:p>
            <a:pPr indent="-317500" lvl="1" marL="914400" rtl="0" algn="l">
              <a:lnSpc>
                <a:spcPct val="150000"/>
              </a:lnSpc>
              <a:spcBef>
                <a:spcPts val="0"/>
              </a:spcBef>
              <a:spcAft>
                <a:spcPts val="0"/>
              </a:spcAft>
              <a:buSzPts val="1400"/>
              <a:buChar char="○"/>
            </a:pPr>
            <a:r>
              <a:rPr lang="en"/>
              <a:t>Columns can be bucketed</a:t>
            </a:r>
            <a:endParaRPr/>
          </a:p>
          <a:p>
            <a:pPr indent="-317500" lvl="1" marL="914400" rtl="0" algn="l">
              <a:lnSpc>
                <a:spcPct val="150000"/>
              </a:lnSpc>
              <a:spcBef>
                <a:spcPts val="0"/>
              </a:spcBef>
              <a:spcAft>
                <a:spcPts val="0"/>
              </a:spcAft>
              <a:buSzPts val="1400"/>
              <a:buChar char="○"/>
            </a:pPr>
            <a:r>
              <a:rPr lang="en"/>
              <a:t>Data within column can be bucketed</a:t>
            </a:r>
            <a:endParaRPr/>
          </a:p>
          <a:p>
            <a:pPr indent="-342900" lvl="0" marL="457200" rtl="0" algn="l">
              <a:lnSpc>
                <a:spcPct val="150000"/>
              </a:lnSpc>
              <a:spcBef>
                <a:spcPts val="0"/>
              </a:spcBef>
              <a:spcAft>
                <a:spcPts val="0"/>
              </a:spcAft>
              <a:buSzPts val="1800"/>
              <a:buChar char="●"/>
            </a:pPr>
            <a:r>
              <a:rPr lang="en"/>
              <a:t>Some columns had the wrong data type and modeling type</a:t>
            </a:r>
            <a:endParaRPr/>
          </a:p>
          <a:p>
            <a:pPr indent="0" lvl="0" marL="457200" rtl="0" algn="l">
              <a:spcBef>
                <a:spcPts val="1600"/>
              </a:spcBef>
              <a:spcAft>
                <a:spcPts val="1600"/>
              </a:spcAft>
              <a:buNone/>
            </a:pPr>
            <a:r>
              <a:t/>
            </a:r>
            <a:endParaRPr/>
          </a:p>
        </p:txBody>
      </p:sp>
      <p:pic>
        <p:nvPicPr>
          <p:cNvPr id="397" name="Google Shape;397;p58"/>
          <p:cNvPicPr preferRelativeResize="0"/>
          <p:nvPr/>
        </p:nvPicPr>
        <p:blipFill rotWithShape="1">
          <a:blip r:embed="rId3">
            <a:alphaModFix/>
          </a:blip>
          <a:srcRect b="0" l="0" r="27766" t="0"/>
          <a:stretch/>
        </p:blipFill>
        <p:spPr>
          <a:xfrm>
            <a:off x="7251475" y="286525"/>
            <a:ext cx="935250" cy="4570450"/>
          </a:xfrm>
          <a:prstGeom prst="rect">
            <a:avLst/>
          </a:prstGeom>
          <a:noFill/>
          <a:ln>
            <a:noFill/>
          </a:ln>
        </p:spPr>
      </p:pic>
      <p:sp>
        <p:nvSpPr>
          <p:cNvPr id="398" name="Google Shape;398;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311700" y="473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Observations</a:t>
            </a:r>
            <a:endParaRPr/>
          </a:p>
        </p:txBody>
      </p:sp>
      <p:sp>
        <p:nvSpPr>
          <p:cNvPr id="404" name="Google Shape;404;p59"/>
          <p:cNvSpPr txBox="1"/>
          <p:nvPr>
            <p:ph idx="1" type="body"/>
          </p:nvPr>
        </p:nvSpPr>
        <p:spPr>
          <a:xfrm>
            <a:off x="355300" y="11235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Discovered variability in multiple locations of Los Angeles  </a:t>
            </a:r>
            <a:r>
              <a:rPr lang="en"/>
              <a:t> </a:t>
            </a:r>
            <a:endParaRPr/>
          </a:p>
          <a:p>
            <a:pPr indent="-342900" lvl="0" marL="457200" rtl="0" algn="l">
              <a:spcBef>
                <a:spcPts val="0"/>
              </a:spcBef>
              <a:spcAft>
                <a:spcPts val="0"/>
              </a:spcAft>
              <a:buSzPts val="1800"/>
              <a:buChar char="●"/>
            </a:pPr>
            <a:r>
              <a:rPr lang="en"/>
              <a:t>No Structural breaks in time series process</a:t>
            </a:r>
            <a:endParaRPr/>
          </a:p>
          <a:p>
            <a:pPr indent="-342900" lvl="0" marL="457200" rtl="0" algn="l">
              <a:spcBef>
                <a:spcPts val="0"/>
              </a:spcBef>
              <a:spcAft>
                <a:spcPts val="0"/>
              </a:spcAft>
              <a:buSzPts val="1800"/>
              <a:buChar char="●"/>
            </a:pPr>
            <a:r>
              <a:rPr lang="en"/>
              <a:t>Does adding confidence intervals increase uncertainty ?</a:t>
            </a:r>
            <a:endParaRPr/>
          </a:p>
          <a:p>
            <a:pPr indent="-342900" lvl="0" marL="457200" rtl="0" algn="l">
              <a:spcBef>
                <a:spcPts val="0"/>
              </a:spcBef>
              <a:spcAft>
                <a:spcPts val="0"/>
              </a:spcAft>
              <a:buSzPts val="1800"/>
              <a:buChar char="●"/>
            </a:pPr>
            <a:r>
              <a:rPr lang="en"/>
              <a:t>Bias in data considered to be inconclusive</a:t>
            </a:r>
            <a:endParaRPr/>
          </a:p>
          <a:p>
            <a:pPr indent="-342900" lvl="0" marL="457200" rtl="0" algn="l">
              <a:spcBef>
                <a:spcPts val="0"/>
              </a:spcBef>
              <a:spcAft>
                <a:spcPts val="0"/>
              </a:spcAft>
              <a:buSzPts val="1800"/>
              <a:buChar char="●"/>
            </a:pPr>
            <a:r>
              <a:rPr lang="en"/>
              <a:t>Males in mid-twenties carry a higher weight in the forecasting model.</a:t>
            </a:r>
            <a:endParaRPr/>
          </a:p>
          <a:p>
            <a:pPr indent="-342900" lvl="0" marL="457200" rtl="0" algn="l">
              <a:spcBef>
                <a:spcPts val="0"/>
              </a:spcBef>
              <a:spcAft>
                <a:spcPts val="0"/>
              </a:spcAft>
              <a:buSzPts val="1800"/>
              <a:buChar char="●"/>
            </a:pPr>
            <a:r>
              <a:rPr lang="en"/>
              <a:t>Exploration of data revealed a RMSE of 6.04 (&gt;.5 is related to a poor predictive model or not significant) see the below figure (Remove this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405" name="Google Shape;405;p59"/>
          <p:cNvPicPr preferRelativeResize="0"/>
          <p:nvPr/>
        </p:nvPicPr>
        <p:blipFill>
          <a:blip r:embed="rId3">
            <a:alphaModFix/>
          </a:blip>
          <a:stretch>
            <a:fillRect/>
          </a:stretch>
        </p:blipFill>
        <p:spPr>
          <a:xfrm>
            <a:off x="6488888" y="3827813"/>
            <a:ext cx="1895475" cy="771525"/>
          </a:xfrm>
          <a:prstGeom prst="rect">
            <a:avLst/>
          </a:prstGeom>
          <a:noFill/>
          <a:ln>
            <a:noFill/>
          </a:ln>
        </p:spPr>
      </p:pic>
      <p:sp>
        <p:nvSpPr>
          <p:cNvPr id="406" name="Google Shape;40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in Data Preparation</a:t>
            </a:r>
            <a:endParaRPr/>
          </a:p>
        </p:txBody>
      </p:sp>
      <p:sp>
        <p:nvSpPr>
          <p:cNvPr id="412" name="Google Shape;412;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Drop area code &amp; use area name</a:t>
            </a:r>
            <a:endParaRPr sz="1400"/>
          </a:p>
          <a:p>
            <a:pPr indent="-317500" lvl="0" marL="457200" rtl="0" algn="l">
              <a:lnSpc>
                <a:spcPct val="150000"/>
              </a:lnSpc>
              <a:spcBef>
                <a:spcPts val="0"/>
              </a:spcBef>
              <a:spcAft>
                <a:spcPts val="0"/>
              </a:spcAft>
              <a:buSzPts val="1400"/>
              <a:buChar char="●"/>
            </a:pPr>
            <a:r>
              <a:rPr lang="en" sz="1400"/>
              <a:t>Plug Crm codes into multiple categories</a:t>
            </a:r>
            <a:endParaRPr sz="1400"/>
          </a:p>
          <a:p>
            <a:pPr indent="-317500" lvl="0" marL="457200" rtl="0" algn="l">
              <a:lnSpc>
                <a:spcPct val="150000"/>
              </a:lnSpc>
              <a:spcBef>
                <a:spcPts val="0"/>
              </a:spcBef>
              <a:spcAft>
                <a:spcPts val="0"/>
              </a:spcAft>
              <a:buSzPts val="1400"/>
              <a:buChar char="●"/>
            </a:pPr>
            <a:r>
              <a:rPr lang="en" sz="1400"/>
              <a:t>Segmentation of part 1 &amp; part 2 crime categories </a:t>
            </a:r>
            <a:endParaRPr sz="1400"/>
          </a:p>
          <a:p>
            <a:pPr indent="-317500" lvl="0" marL="457200" rtl="0" algn="l">
              <a:lnSpc>
                <a:spcPct val="150000"/>
              </a:lnSpc>
              <a:spcBef>
                <a:spcPts val="0"/>
              </a:spcBef>
              <a:spcAft>
                <a:spcPts val="0"/>
              </a:spcAft>
              <a:buSzPts val="1400"/>
              <a:buChar char="●"/>
            </a:pPr>
            <a:r>
              <a:rPr lang="en" sz="1400"/>
              <a:t>Park usefulness of MOCode in predictive power for later </a:t>
            </a:r>
            <a:endParaRPr sz="1400"/>
          </a:p>
          <a:p>
            <a:pPr indent="-317500" lvl="0" marL="457200" rtl="0" algn="l">
              <a:lnSpc>
                <a:spcPct val="150000"/>
              </a:lnSpc>
              <a:spcBef>
                <a:spcPts val="0"/>
              </a:spcBef>
              <a:spcAft>
                <a:spcPts val="0"/>
              </a:spcAft>
              <a:buSzPts val="1400"/>
              <a:buChar char="●"/>
            </a:pPr>
            <a:r>
              <a:rPr lang="en" sz="1400"/>
              <a:t>Transform &amp; Normalize data</a:t>
            </a:r>
            <a:endParaRPr sz="1400"/>
          </a:p>
          <a:p>
            <a:pPr indent="-317500" lvl="1" marL="914400" rtl="0" algn="l">
              <a:lnSpc>
                <a:spcPct val="150000"/>
              </a:lnSpc>
              <a:spcBef>
                <a:spcPts val="0"/>
              </a:spcBef>
              <a:spcAft>
                <a:spcPts val="0"/>
              </a:spcAft>
              <a:buSzPts val="1400"/>
              <a:buChar char="○"/>
            </a:pPr>
            <a:r>
              <a:rPr lang="en"/>
              <a:t>Exclude r</a:t>
            </a:r>
            <a:r>
              <a:rPr lang="en" sz="1400"/>
              <a:t>edundant data columns</a:t>
            </a:r>
            <a:endParaRPr sz="1400"/>
          </a:p>
          <a:p>
            <a:pPr indent="-317500" lvl="0" marL="457200" rtl="0" algn="l">
              <a:lnSpc>
                <a:spcPct val="150000"/>
              </a:lnSpc>
              <a:spcBef>
                <a:spcPts val="0"/>
              </a:spcBef>
              <a:spcAft>
                <a:spcPts val="0"/>
              </a:spcAft>
              <a:buSzPts val="1400"/>
              <a:buChar char="●"/>
            </a:pPr>
            <a:r>
              <a:rPr lang="en" sz="1400"/>
              <a:t>Data completeness for discovery</a:t>
            </a:r>
            <a:endParaRPr sz="1400"/>
          </a:p>
          <a:p>
            <a:pPr indent="-317500" lvl="0" marL="457200" rtl="0" algn="l">
              <a:lnSpc>
                <a:spcPct val="150000"/>
              </a:lnSpc>
              <a:spcBef>
                <a:spcPts val="0"/>
              </a:spcBef>
              <a:spcAft>
                <a:spcPts val="0"/>
              </a:spcAft>
              <a:buSzPts val="1400"/>
              <a:buChar char="●"/>
            </a:pPr>
            <a:r>
              <a:rPr lang="en" sz="1400"/>
              <a:t>Difficult to i</a:t>
            </a:r>
            <a:r>
              <a:rPr lang="en" sz="1400"/>
              <a:t>dentify</a:t>
            </a:r>
            <a:r>
              <a:rPr lang="en" sz="1400"/>
              <a:t> human/machine input errors</a:t>
            </a:r>
            <a:endParaRPr sz="1400"/>
          </a:p>
          <a:p>
            <a:pPr indent="-317500" lvl="0" marL="457200" rtl="0" algn="l">
              <a:lnSpc>
                <a:spcPct val="150000"/>
              </a:lnSpc>
              <a:spcBef>
                <a:spcPts val="0"/>
              </a:spcBef>
              <a:spcAft>
                <a:spcPts val="0"/>
              </a:spcAft>
              <a:buSzPts val="1400"/>
              <a:buChar char="●"/>
            </a:pPr>
            <a:r>
              <a:rPr lang="en" sz="1400"/>
              <a:t>Is the data </a:t>
            </a:r>
            <a:r>
              <a:rPr lang="en" sz="1400"/>
              <a:t>truly</a:t>
            </a:r>
            <a:r>
              <a:rPr lang="en" sz="1400"/>
              <a:t> harmonized to analyze and make informed business decisions? </a:t>
            </a:r>
            <a:endParaRPr sz="1400"/>
          </a:p>
          <a:p>
            <a:pPr indent="-317500" lvl="0" marL="457200" rtl="0" algn="l">
              <a:lnSpc>
                <a:spcPct val="150000"/>
              </a:lnSpc>
              <a:spcBef>
                <a:spcPts val="0"/>
              </a:spcBef>
              <a:spcAft>
                <a:spcPts val="0"/>
              </a:spcAft>
              <a:buSzPts val="1400"/>
              <a:buChar char="●"/>
            </a:pPr>
            <a:r>
              <a:rPr lang="en" sz="1400"/>
              <a:t>Uncovering interesting &amp; useful facts </a:t>
            </a:r>
            <a:endParaRPr sz="1400"/>
          </a:p>
        </p:txBody>
      </p:sp>
      <p:sp>
        <p:nvSpPr>
          <p:cNvPr id="413" name="Google Shape;413;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Changes &amp; Tools/Techniques Used</a:t>
            </a:r>
            <a:endParaRPr/>
          </a:p>
        </p:txBody>
      </p:sp>
      <p:sp>
        <p:nvSpPr>
          <p:cNvPr id="419" name="Google Shape;419;p61"/>
          <p:cNvSpPr txBox="1"/>
          <p:nvPr>
            <p:ph idx="1" type="body"/>
          </p:nvPr>
        </p:nvSpPr>
        <p:spPr>
          <a:xfrm>
            <a:off x="488625" y="1192850"/>
            <a:ext cx="8031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Identify missing data and outliers</a:t>
            </a:r>
            <a:endParaRPr sz="1400"/>
          </a:p>
          <a:p>
            <a:pPr indent="-317500" lvl="0" marL="457200" rtl="0" algn="l">
              <a:spcBef>
                <a:spcPts val="0"/>
              </a:spcBef>
              <a:spcAft>
                <a:spcPts val="0"/>
              </a:spcAft>
              <a:buSzPts val="1400"/>
              <a:buChar char="●"/>
            </a:pPr>
            <a:r>
              <a:rPr lang="en" sz="1400"/>
              <a:t>Increase continuous variables </a:t>
            </a:r>
            <a:endParaRPr sz="1400"/>
          </a:p>
          <a:p>
            <a:pPr indent="-317500" lvl="1" marL="914400" rtl="0" algn="l">
              <a:spcBef>
                <a:spcPts val="0"/>
              </a:spcBef>
              <a:spcAft>
                <a:spcPts val="0"/>
              </a:spcAft>
              <a:buSzPts val="1400"/>
              <a:buChar char="○"/>
            </a:pPr>
            <a:r>
              <a:rPr lang="en"/>
              <a:t>By creating summary data</a:t>
            </a:r>
            <a:endParaRPr/>
          </a:p>
          <a:p>
            <a:pPr indent="-317500" lvl="0" marL="457200" rtl="0" algn="l">
              <a:spcBef>
                <a:spcPts val="0"/>
              </a:spcBef>
              <a:spcAft>
                <a:spcPts val="0"/>
              </a:spcAft>
              <a:buSzPts val="1400"/>
              <a:buChar char="●"/>
            </a:pPr>
            <a:r>
              <a:rPr lang="en" sz="1400"/>
              <a:t>Combine &amp; bucket categories (sex,weapons)</a:t>
            </a:r>
            <a:endParaRPr sz="1400"/>
          </a:p>
          <a:p>
            <a:pPr indent="-317500" lvl="0" marL="457200" rtl="0" algn="l">
              <a:spcBef>
                <a:spcPts val="0"/>
              </a:spcBef>
              <a:spcAft>
                <a:spcPts val="0"/>
              </a:spcAft>
              <a:buSzPts val="1400"/>
              <a:buChar char="●"/>
            </a:pPr>
            <a:r>
              <a:rPr lang="en" sz="1400"/>
              <a:t>Exclude data before 2015</a:t>
            </a:r>
            <a:endParaRPr sz="1400"/>
          </a:p>
          <a:p>
            <a:pPr indent="-317500" lvl="0" marL="457200" rtl="0" algn="l">
              <a:spcBef>
                <a:spcPts val="0"/>
              </a:spcBef>
              <a:spcAft>
                <a:spcPts val="0"/>
              </a:spcAft>
              <a:buSzPts val="1400"/>
              <a:buChar char="●"/>
            </a:pPr>
            <a:r>
              <a:rPr lang="en" sz="1400"/>
              <a:t>Create summary data &amp; run predictions</a:t>
            </a:r>
            <a:endParaRPr sz="1400"/>
          </a:p>
          <a:p>
            <a:pPr indent="-317500" lvl="0" marL="457200" rtl="0" algn="l">
              <a:spcBef>
                <a:spcPts val="0"/>
              </a:spcBef>
              <a:spcAft>
                <a:spcPts val="0"/>
              </a:spcAft>
              <a:buSzPts val="1400"/>
              <a:buChar char="●"/>
            </a:pPr>
            <a:r>
              <a:rPr lang="en" sz="1400"/>
              <a:t>Input variables into </a:t>
            </a:r>
            <a:r>
              <a:rPr lang="en" sz="1400"/>
              <a:t>multivariate</a:t>
            </a:r>
            <a:endParaRPr sz="1400"/>
          </a:p>
          <a:p>
            <a:pPr indent="-317500" lvl="0" marL="457200" rtl="0" algn="l">
              <a:spcBef>
                <a:spcPts val="0"/>
              </a:spcBef>
              <a:spcAft>
                <a:spcPts val="0"/>
              </a:spcAft>
              <a:buSzPts val="1400"/>
              <a:buChar char="●"/>
            </a:pPr>
            <a:r>
              <a:rPr lang="en" sz="1400"/>
              <a:t>Find</a:t>
            </a:r>
            <a:r>
              <a:rPr lang="en" sz="1400"/>
              <a:t> </a:t>
            </a:r>
            <a:r>
              <a:rPr lang="en" sz="1400"/>
              <a:t>principal</a:t>
            </a:r>
            <a:r>
              <a:rPr lang="en" sz="1400"/>
              <a:t> components</a:t>
            </a:r>
            <a:endParaRPr sz="1400"/>
          </a:p>
          <a:p>
            <a:pPr indent="-317500" lvl="0" marL="457200" rtl="0" algn="l">
              <a:spcBef>
                <a:spcPts val="0"/>
              </a:spcBef>
              <a:spcAft>
                <a:spcPts val="0"/>
              </a:spcAft>
              <a:buSzPts val="1400"/>
              <a:buChar char="●"/>
            </a:pPr>
            <a:r>
              <a:rPr lang="en" sz="1400"/>
              <a:t>Remove location &amp; cross street columns</a:t>
            </a:r>
            <a:endParaRPr sz="1400"/>
          </a:p>
          <a:p>
            <a:pPr indent="-317500" lvl="0" marL="457200" rtl="0" algn="l">
              <a:spcBef>
                <a:spcPts val="0"/>
              </a:spcBef>
              <a:spcAft>
                <a:spcPts val="0"/>
              </a:spcAft>
              <a:buSzPts val="1400"/>
              <a:buChar char="●"/>
            </a:pPr>
            <a:r>
              <a:rPr lang="en" sz="1400"/>
              <a:t>Summary Statistics by grouping columns</a:t>
            </a:r>
            <a:endParaRPr sz="1400"/>
          </a:p>
          <a:p>
            <a:pPr indent="0" lvl="0" marL="0" rtl="0" algn="l">
              <a:spcBef>
                <a:spcPts val="1600"/>
              </a:spcBef>
              <a:spcAft>
                <a:spcPts val="1600"/>
              </a:spcAft>
              <a:buNone/>
            </a:pPr>
            <a:r>
              <a:t/>
            </a:r>
            <a:endParaRPr/>
          </a:p>
        </p:txBody>
      </p:sp>
      <p:pic>
        <p:nvPicPr>
          <p:cNvPr id="420" name="Google Shape;420;p61"/>
          <p:cNvPicPr preferRelativeResize="0"/>
          <p:nvPr/>
        </p:nvPicPr>
        <p:blipFill>
          <a:blip r:embed="rId3">
            <a:alphaModFix/>
          </a:blip>
          <a:stretch>
            <a:fillRect/>
          </a:stretch>
        </p:blipFill>
        <p:spPr>
          <a:xfrm>
            <a:off x="5622738" y="1017713"/>
            <a:ext cx="2676525" cy="2295525"/>
          </a:xfrm>
          <a:prstGeom prst="rect">
            <a:avLst/>
          </a:prstGeom>
          <a:noFill/>
          <a:ln>
            <a:noFill/>
          </a:ln>
        </p:spPr>
      </p:pic>
      <p:pic>
        <p:nvPicPr>
          <p:cNvPr id="421" name="Google Shape;421;p61"/>
          <p:cNvPicPr preferRelativeResize="0"/>
          <p:nvPr/>
        </p:nvPicPr>
        <p:blipFill>
          <a:blip r:embed="rId4">
            <a:alphaModFix/>
          </a:blip>
          <a:stretch>
            <a:fillRect/>
          </a:stretch>
        </p:blipFill>
        <p:spPr>
          <a:xfrm>
            <a:off x="4652438" y="3398963"/>
            <a:ext cx="3914775" cy="1438275"/>
          </a:xfrm>
          <a:prstGeom prst="rect">
            <a:avLst/>
          </a:prstGeom>
          <a:noFill/>
          <a:ln>
            <a:noFill/>
          </a:ln>
        </p:spPr>
      </p:pic>
      <p:sp>
        <p:nvSpPr>
          <p:cNvPr id="422" name="Google Shape;42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ph type="title"/>
          </p:nvPr>
        </p:nvSpPr>
        <p:spPr>
          <a:xfrm>
            <a:off x="311700" y="42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Built	</a:t>
            </a:r>
            <a:endParaRPr/>
          </a:p>
          <a:p>
            <a:pPr indent="0" lvl="0" marL="0" rtl="0" algn="l">
              <a:spcBef>
                <a:spcPts val="0"/>
              </a:spcBef>
              <a:spcAft>
                <a:spcPts val="0"/>
              </a:spcAft>
              <a:buNone/>
            </a:pPr>
            <a:r>
              <a:t/>
            </a:r>
            <a:endParaRPr/>
          </a:p>
        </p:txBody>
      </p:sp>
      <p:sp>
        <p:nvSpPr>
          <p:cNvPr id="428" name="Google Shape;428;p62"/>
          <p:cNvSpPr txBox="1"/>
          <p:nvPr>
            <p:ph idx="1" type="body"/>
          </p:nvPr>
        </p:nvSpPr>
        <p:spPr>
          <a:xfrm>
            <a:off x="311700" y="10395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Hierarchical clustering &amp; visualizing in dendrogram (below)</a:t>
            </a:r>
            <a:endParaRPr/>
          </a:p>
          <a:p>
            <a:pPr indent="-342900" lvl="0" marL="457200" rtl="0" algn="l">
              <a:spcBef>
                <a:spcPts val="0"/>
              </a:spcBef>
              <a:spcAft>
                <a:spcPts val="0"/>
              </a:spcAft>
              <a:buSzPts val="1800"/>
              <a:buChar char="●"/>
            </a:pPr>
            <a:r>
              <a:rPr lang="en"/>
              <a:t>Summarize the data by area for example</a:t>
            </a:r>
            <a:endParaRPr/>
          </a:p>
          <a:p>
            <a:pPr indent="-342900" lvl="1" marL="914400" rtl="0" algn="l">
              <a:spcBef>
                <a:spcPts val="0"/>
              </a:spcBef>
              <a:spcAft>
                <a:spcPts val="0"/>
              </a:spcAft>
              <a:buSzPts val="1800"/>
              <a:buChar char="○"/>
            </a:pPr>
            <a:r>
              <a:rPr lang="en" sz="1800"/>
              <a:t>Take count of all categories in individual columns</a:t>
            </a:r>
            <a:r>
              <a:rPr lang="en" sz="1800"/>
              <a:t> </a:t>
            </a:r>
            <a:endParaRPr sz="1800"/>
          </a:p>
          <a:p>
            <a:pPr indent="-342900" lvl="0" marL="457200" rtl="0" algn="l">
              <a:spcBef>
                <a:spcPts val="0"/>
              </a:spcBef>
              <a:spcAft>
                <a:spcPts val="0"/>
              </a:spcAft>
              <a:buSzPts val="1800"/>
              <a:buChar char="●"/>
            </a:pPr>
            <a:r>
              <a:rPr lang="en"/>
              <a:t>Created validation column .7/.2/.1 (2015-2019)</a:t>
            </a:r>
            <a:endParaRPr/>
          </a:p>
          <a:p>
            <a:pPr indent="-342900" lvl="0" marL="457200" rtl="0" algn="l">
              <a:spcBef>
                <a:spcPts val="0"/>
              </a:spcBef>
              <a:spcAft>
                <a:spcPts val="0"/>
              </a:spcAft>
              <a:buSzPts val="1800"/>
              <a:buChar char="●"/>
            </a:pPr>
            <a:r>
              <a:rPr lang="en"/>
              <a:t>Neural Model NTanH(3)</a:t>
            </a:r>
            <a:endParaRPr/>
          </a:p>
          <a:p>
            <a:pPr indent="-342900" lvl="0" marL="457200" rtl="0" algn="l">
              <a:spcBef>
                <a:spcPts val="0"/>
              </a:spcBef>
              <a:spcAft>
                <a:spcPts val="0"/>
              </a:spcAft>
              <a:buSzPts val="1800"/>
              <a:buChar char="●"/>
            </a:pPr>
            <a:r>
              <a:rPr lang="en"/>
              <a:t>Time series</a:t>
            </a:r>
            <a:endParaRPr/>
          </a:p>
          <a:p>
            <a:pPr indent="-342900" lvl="0" marL="457200" rtl="0" algn="l">
              <a:spcBef>
                <a:spcPts val="0"/>
              </a:spcBef>
              <a:spcAft>
                <a:spcPts val="0"/>
              </a:spcAft>
              <a:buSzPts val="1800"/>
              <a:buChar char="●"/>
            </a:pPr>
            <a:r>
              <a:rPr lang="en"/>
              <a:t>Decision tree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29" name="Google Shape;429;p62"/>
          <p:cNvPicPr preferRelativeResize="0"/>
          <p:nvPr/>
        </p:nvPicPr>
        <p:blipFill>
          <a:blip r:embed="rId3">
            <a:alphaModFix/>
          </a:blip>
          <a:stretch>
            <a:fillRect/>
          </a:stretch>
        </p:blipFill>
        <p:spPr>
          <a:xfrm>
            <a:off x="3509525" y="2784128"/>
            <a:ext cx="1971525" cy="2032922"/>
          </a:xfrm>
          <a:prstGeom prst="rect">
            <a:avLst/>
          </a:prstGeom>
          <a:noFill/>
          <a:ln>
            <a:noFill/>
          </a:ln>
        </p:spPr>
      </p:pic>
      <p:pic>
        <p:nvPicPr>
          <p:cNvPr id="430" name="Google Shape;430;p62"/>
          <p:cNvPicPr preferRelativeResize="0"/>
          <p:nvPr/>
        </p:nvPicPr>
        <p:blipFill>
          <a:blip r:embed="rId4">
            <a:alphaModFix/>
          </a:blip>
          <a:stretch>
            <a:fillRect/>
          </a:stretch>
        </p:blipFill>
        <p:spPr>
          <a:xfrm>
            <a:off x="5960200" y="2025475"/>
            <a:ext cx="2552400" cy="2889950"/>
          </a:xfrm>
          <a:prstGeom prst="rect">
            <a:avLst/>
          </a:prstGeom>
          <a:noFill/>
          <a:ln>
            <a:noFill/>
          </a:ln>
        </p:spPr>
      </p:pic>
      <p:pic>
        <p:nvPicPr>
          <p:cNvPr id="431" name="Google Shape;431;p62"/>
          <p:cNvPicPr preferRelativeResize="0"/>
          <p:nvPr/>
        </p:nvPicPr>
        <p:blipFill>
          <a:blip r:embed="rId5">
            <a:alphaModFix/>
          </a:blip>
          <a:stretch>
            <a:fillRect/>
          </a:stretch>
        </p:blipFill>
        <p:spPr>
          <a:xfrm>
            <a:off x="3690100" y="376825"/>
            <a:ext cx="4572000" cy="666750"/>
          </a:xfrm>
          <a:prstGeom prst="rect">
            <a:avLst/>
          </a:prstGeom>
          <a:noFill/>
          <a:ln>
            <a:noFill/>
          </a:ln>
        </p:spPr>
      </p:pic>
      <p:sp>
        <p:nvSpPr>
          <p:cNvPr id="432" name="Google Shape;43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819275" y="290069"/>
            <a:ext cx="7886700" cy="73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Problem Statement</a:t>
            </a:r>
            <a:endParaRPr/>
          </a:p>
        </p:txBody>
      </p:sp>
      <p:sp>
        <p:nvSpPr>
          <p:cNvPr id="94" name="Google Shape;94;p18"/>
          <p:cNvSpPr/>
          <p:nvPr/>
        </p:nvSpPr>
        <p:spPr>
          <a:xfrm>
            <a:off x="1965722" y="1322481"/>
            <a:ext cx="9144000" cy="342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700"/>
              <a:buFont typeface="Helvetica Neue"/>
              <a:buNone/>
            </a:pPr>
            <a:br>
              <a:rPr b="0" i="0" lang="en" sz="700" u="none" cap="none" strike="noStrike">
                <a:solidFill>
                  <a:schemeClr val="dk1"/>
                </a:solidFill>
                <a:latin typeface="Helvetica Neue"/>
                <a:ea typeface="Helvetica Neue"/>
                <a:cs typeface="Helvetica Neue"/>
                <a:sym typeface="Helvetica Neue"/>
              </a:rPr>
            </a:br>
            <a:endParaRPr b="0" i="0" sz="1400" u="none" cap="none" strike="noStrike">
              <a:solidFill>
                <a:schemeClr val="dk1"/>
              </a:solidFill>
              <a:latin typeface="Arial"/>
              <a:ea typeface="Arial"/>
              <a:cs typeface="Arial"/>
              <a:sym typeface="Arial"/>
            </a:endParaRPr>
          </a:p>
        </p:txBody>
      </p:sp>
      <p:sp>
        <p:nvSpPr>
          <p:cNvPr id="95" name="Google Shape;95;p18"/>
          <p:cNvSpPr txBox="1"/>
          <p:nvPr>
            <p:ph idx="1" type="body"/>
          </p:nvPr>
        </p:nvSpPr>
        <p:spPr>
          <a:xfrm>
            <a:off x="819280" y="1023575"/>
            <a:ext cx="8104800" cy="2447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a:solidFill>
                  <a:schemeClr val="dk1"/>
                </a:solidFill>
              </a:rPr>
              <a:t>Crime in America is the second leading cause of death among youths. Los Angeles has the third highest crime rates in the nation directly affecting four million youth in the city. The LA Police precinct require swift responses to crime issues &amp; reasons for these </a:t>
            </a:r>
            <a:r>
              <a:rPr lang="en">
                <a:solidFill>
                  <a:schemeClr val="dk1"/>
                </a:solidFill>
              </a:rPr>
              <a:t>occurrences</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177800" rtl="0" algn="l">
              <a:lnSpc>
                <a:spcPct val="90000"/>
              </a:lnSpc>
              <a:spcBef>
                <a:spcPts val="0"/>
              </a:spcBef>
              <a:spcAft>
                <a:spcPts val="0"/>
              </a:spcAft>
              <a:buNone/>
            </a:pPr>
            <a:r>
              <a:t/>
            </a:r>
            <a:endParaRPr sz="1200"/>
          </a:p>
          <a:p>
            <a:pPr indent="-38100" lvl="0" marL="177800" rtl="0" algn="l">
              <a:lnSpc>
                <a:spcPct val="90000"/>
              </a:lnSpc>
              <a:spcBef>
                <a:spcPts val="800"/>
              </a:spcBef>
              <a:spcAft>
                <a:spcPts val="1600"/>
              </a:spcAft>
              <a:buClr>
                <a:schemeClr val="dk1"/>
              </a:buClr>
              <a:buSzPts val="2100"/>
              <a:buNone/>
            </a:pPr>
            <a:r>
              <a:t/>
            </a:r>
            <a:endParaRPr/>
          </a:p>
        </p:txBody>
      </p:sp>
      <p:pic>
        <p:nvPicPr>
          <p:cNvPr id="96" name="Google Shape;96;p18"/>
          <p:cNvPicPr preferRelativeResize="0"/>
          <p:nvPr/>
        </p:nvPicPr>
        <p:blipFill>
          <a:blip r:embed="rId3">
            <a:alphaModFix/>
          </a:blip>
          <a:stretch>
            <a:fillRect/>
          </a:stretch>
        </p:blipFill>
        <p:spPr>
          <a:xfrm>
            <a:off x="778825" y="2777276"/>
            <a:ext cx="7407651" cy="1773250"/>
          </a:xfrm>
          <a:prstGeom prst="rect">
            <a:avLst/>
          </a:prstGeom>
          <a:noFill/>
          <a:ln>
            <a:noFill/>
          </a:ln>
        </p:spPr>
      </p:pic>
      <p:sp>
        <p:nvSpPr>
          <p:cNvPr id="97" name="Google Shape;97;p18"/>
          <p:cNvSpPr txBox="1"/>
          <p:nvPr/>
        </p:nvSpPr>
        <p:spPr>
          <a:xfrm>
            <a:off x="2840150" y="4707450"/>
            <a:ext cx="44865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http://www.lapdonline.org/home/content_basic_view/23514</a:t>
            </a:r>
            <a:endParaRPr sz="800"/>
          </a:p>
        </p:txBody>
      </p:sp>
      <p:sp>
        <p:nvSpPr>
          <p:cNvPr id="98" name="Google Shape;98;p1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9" name="Google Shape;439;p63"/>
          <p:cNvPicPr preferRelativeResize="0"/>
          <p:nvPr/>
        </p:nvPicPr>
        <p:blipFill>
          <a:blip r:embed="rId3">
            <a:alphaModFix/>
          </a:blip>
          <a:stretch>
            <a:fillRect/>
          </a:stretch>
        </p:blipFill>
        <p:spPr>
          <a:xfrm>
            <a:off x="233363" y="290513"/>
            <a:ext cx="8677275" cy="4562475"/>
          </a:xfrm>
          <a:prstGeom prst="rect">
            <a:avLst/>
          </a:prstGeom>
          <a:noFill/>
          <a:ln>
            <a:noFill/>
          </a:ln>
        </p:spPr>
      </p:pic>
      <p:sp>
        <p:nvSpPr>
          <p:cNvPr id="440" name="Google Shape;44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64"/>
          <p:cNvPicPr preferRelativeResize="0"/>
          <p:nvPr/>
        </p:nvPicPr>
        <p:blipFill>
          <a:blip r:embed="rId3">
            <a:alphaModFix/>
          </a:blip>
          <a:stretch>
            <a:fillRect/>
          </a:stretch>
        </p:blipFill>
        <p:spPr>
          <a:xfrm>
            <a:off x="201550" y="324475"/>
            <a:ext cx="8611649" cy="4378625"/>
          </a:xfrm>
          <a:prstGeom prst="rect">
            <a:avLst/>
          </a:prstGeom>
          <a:noFill/>
          <a:ln>
            <a:noFill/>
          </a:ln>
        </p:spPr>
      </p:pic>
      <p:sp>
        <p:nvSpPr>
          <p:cNvPr id="446" name="Google Shape;44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452" name="Google Shape;452;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MO Codes Numericals</a:t>
            </a:r>
            <a:endParaRPr/>
          </a:p>
          <a:p>
            <a:pPr indent="0" lvl="0" marL="0" rtl="0" algn="l">
              <a:spcBef>
                <a:spcPts val="1600"/>
              </a:spcBef>
              <a:spcAft>
                <a:spcPts val="0"/>
              </a:spcAft>
              <a:buClr>
                <a:schemeClr val="dk1"/>
              </a:buClr>
              <a:buSzPts val="1100"/>
              <a:buFont typeface="Arial"/>
              <a:buNone/>
            </a:pPr>
            <a:r>
              <a:rPr lang="en" u="sng">
                <a:solidFill>
                  <a:schemeClr val="accent5"/>
                </a:solidFill>
                <a:hlinkClick r:id="rId4">
                  <a:extLst>
                    <a:ext uri="{A12FA001-AC4F-418D-AE19-62706E023703}">
                      <ahyp:hlinkClr val="tx"/>
                    </a:ext>
                  </a:extLst>
                </a:hlinkClick>
              </a:rPr>
              <a:t>Uniform Crime Reporting Handbook</a:t>
            </a:r>
            <a:endParaRPr/>
          </a:p>
          <a:p>
            <a:pPr indent="0" lvl="0" marL="0" rtl="0" algn="l">
              <a:spcBef>
                <a:spcPts val="1600"/>
              </a:spcBef>
              <a:spcAft>
                <a:spcPts val="0"/>
              </a:spcAft>
              <a:buNone/>
            </a:pPr>
            <a:r>
              <a:rPr lang="en" u="sng">
                <a:solidFill>
                  <a:schemeClr val="hlink"/>
                </a:solidFill>
                <a:hlinkClick r:id="rId5"/>
              </a:rPr>
              <a:t>UCR Reporting vs Compstat Reporting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53" name="Google Shape;453;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628650" y="17219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Benefits of a LA Crime Predictive Model</a:t>
            </a:r>
            <a:endParaRPr/>
          </a:p>
        </p:txBody>
      </p:sp>
      <p:sp>
        <p:nvSpPr>
          <p:cNvPr id="104" name="Google Shape;104;p19"/>
          <p:cNvSpPr txBox="1"/>
          <p:nvPr>
            <p:ph idx="1" type="body"/>
          </p:nvPr>
        </p:nvSpPr>
        <p:spPr>
          <a:xfrm>
            <a:off x="588075" y="979794"/>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Through research, the models will assist police in recognizing recurring issues and respective outcomes related to </a:t>
            </a:r>
            <a:r>
              <a:rPr lang="en"/>
              <a:t>juveniles</a:t>
            </a:r>
            <a:r>
              <a:rPr lang="en"/>
              <a:t>.</a:t>
            </a:r>
            <a:endParaRPr/>
          </a:p>
          <a:p>
            <a:pPr indent="-317500" lvl="0" marL="457200" rtl="0" algn="l">
              <a:spcBef>
                <a:spcPts val="0"/>
              </a:spcBef>
              <a:spcAft>
                <a:spcPts val="0"/>
              </a:spcAft>
              <a:buSzPts val="1400"/>
              <a:buChar char="●"/>
            </a:pPr>
            <a:r>
              <a:rPr lang="en"/>
              <a:t>A policy r</a:t>
            </a:r>
            <a:r>
              <a:rPr lang="en"/>
              <a:t>esponse step enables police to use their research from the analysis step to brainstorm ideas for intervention, outline plans and objectives, and implement proposed plans.</a:t>
            </a:r>
            <a:endParaRPr/>
          </a:p>
          <a:p>
            <a:pPr indent="0" lvl="0" marL="0" rtl="0" algn="l">
              <a:spcBef>
                <a:spcPts val="1600"/>
              </a:spcBef>
              <a:spcAft>
                <a:spcPts val="1600"/>
              </a:spcAft>
              <a:buNone/>
            </a:pPr>
            <a:r>
              <a:t/>
            </a:r>
            <a:endParaRPr b="1"/>
          </a:p>
        </p:txBody>
      </p:sp>
      <p:pic>
        <p:nvPicPr>
          <p:cNvPr id="105" name="Google Shape;105;p19"/>
          <p:cNvPicPr preferRelativeResize="0"/>
          <p:nvPr/>
        </p:nvPicPr>
        <p:blipFill>
          <a:blip r:embed="rId3">
            <a:alphaModFix/>
          </a:blip>
          <a:stretch>
            <a:fillRect/>
          </a:stretch>
        </p:blipFill>
        <p:spPr>
          <a:xfrm>
            <a:off x="1905488" y="2608499"/>
            <a:ext cx="5333026" cy="2141700"/>
          </a:xfrm>
          <a:prstGeom prst="rect">
            <a:avLst/>
          </a:prstGeom>
          <a:noFill/>
          <a:ln>
            <a:noFill/>
          </a:ln>
        </p:spPr>
      </p:pic>
      <p:sp>
        <p:nvSpPr>
          <p:cNvPr id="106" name="Google Shape;106;p19"/>
          <p:cNvSpPr txBox="1"/>
          <p:nvPr/>
        </p:nvSpPr>
        <p:spPr>
          <a:xfrm>
            <a:off x="3156525" y="4826400"/>
            <a:ext cx="2644800" cy="1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https://www.fox4now.com/news/police-using-analytics-to-predict-crime</a:t>
            </a:r>
            <a:endParaRPr sz="600"/>
          </a:p>
        </p:txBody>
      </p:sp>
      <p:sp>
        <p:nvSpPr>
          <p:cNvPr id="107" name="Google Shape;107;p1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586375" y="2495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Business Value</a:t>
            </a:r>
            <a:endParaRPr/>
          </a:p>
        </p:txBody>
      </p:sp>
      <p:sp>
        <p:nvSpPr>
          <p:cNvPr id="113" name="Google Shape;113;p20"/>
          <p:cNvSpPr txBox="1"/>
          <p:nvPr>
            <p:ph idx="1" type="body"/>
          </p:nvPr>
        </p:nvSpPr>
        <p:spPr>
          <a:xfrm>
            <a:off x="628650" y="940044"/>
            <a:ext cx="7886700" cy="32634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lang="en" sz="1200"/>
              <a:t>T</a:t>
            </a:r>
            <a:r>
              <a:rPr lang="en" sz="1200"/>
              <a:t>he LAPD will be able</a:t>
            </a:r>
            <a:r>
              <a:rPr lang="en" sz="1200">
                <a:highlight>
                  <a:srgbClr val="FFFFFF"/>
                </a:highlight>
              </a:rPr>
              <a:t> to strateg</a:t>
            </a:r>
            <a:r>
              <a:rPr lang="en" sz="1200"/>
              <a:t>ize their approach of proactively reducing amount of crimes occurred and keeping communities safer, given the teams predictive model. </a:t>
            </a:r>
            <a:endParaRPr sz="1200"/>
          </a:p>
          <a:p>
            <a:pPr indent="0" lvl="0" marL="0" rtl="0" algn="l">
              <a:lnSpc>
                <a:spcPct val="115000"/>
              </a:lnSpc>
              <a:spcBef>
                <a:spcPts val="1200"/>
              </a:spcBef>
              <a:spcAft>
                <a:spcPts val="0"/>
              </a:spcAft>
              <a:buClr>
                <a:schemeClr val="dk1"/>
              </a:buClr>
              <a:buSzPts val="1100"/>
              <a:buFont typeface="Arial"/>
              <a:buNone/>
            </a:pPr>
            <a:r>
              <a:rPr lang="en" sz="1200"/>
              <a:t>Reduction in labor costs associated to patrolling, incoming calls and other factors by focusing more on crime hot spots. Decrease in response time of calls made. Develop measurable activities to monitor reduction in crimes among youths. </a:t>
            </a:r>
            <a:endParaRPr sz="1200"/>
          </a:p>
          <a:p>
            <a:pPr indent="0" lvl="0" marL="0" rtl="0" algn="l">
              <a:spcBef>
                <a:spcPts val="1200"/>
              </a:spcBef>
              <a:spcAft>
                <a:spcPts val="1600"/>
              </a:spcAft>
              <a:buNone/>
            </a:pPr>
            <a:r>
              <a:t/>
            </a:r>
            <a:endParaRPr/>
          </a:p>
        </p:txBody>
      </p:sp>
      <p:pic>
        <p:nvPicPr>
          <p:cNvPr id="114" name="Google Shape;114;p20"/>
          <p:cNvPicPr preferRelativeResize="0"/>
          <p:nvPr/>
        </p:nvPicPr>
        <p:blipFill>
          <a:blip r:embed="rId3">
            <a:alphaModFix/>
          </a:blip>
          <a:stretch>
            <a:fillRect/>
          </a:stretch>
        </p:blipFill>
        <p:spPr>
          <a:xfrm>
            <a:off x="4712375" y="2714948"/>
            <a:ext cx="3857925" cy="2078000"/>
          </a:xfrm>
          <a:prstGeom prst="rect">
            <a:avLst/>
          </a:prstGeom>
          <a:noFill/>
          <a:ln>
            <a:noFill/>
          </a:ln>
        </p:spPr>
      </p:pic>
      <p:pic>
        <p:nvPicPr>
          <p:cNvPr id="115" name="Google Shape;115;p20"/>
          <p:cNvPicPr preferRelativeResize="0"/>
          <p:nvPr/>
        </p:nvPicPr>
        <p:blipFill>
          <a:blip r:embed="rId4">
            <a:alphaModFix/>
          </a:blip>
          <a:stretch>
            <a:fillRect/>
          </a:stretch>
        </p:blipFill>
        <p:spPr>
          <a:xfrm>
            <a:off x="756998" y="2516800"/>
            <a:ext cx="3691950" cy="2474300"/>
          </a:xfrm>
          <a:prstGeom prst="rect">
            <a:avLst/>
          </a:prstGeom>
          <a:noFill/>
          <a:ln>
            <a:noFill/>
          </a:ln>
        </p:spPr>
      </p:pic>
      <p:sp>
        <p:nvSpPr>
          <p:cNvPr id="116" name="Google Shape;116;p2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586375" y="2495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SEMMA Approach</a:t>
            </a:r>
            <a:endParaRPr/>
          </a:p>
        </p:txBody>
      </p:sp>
      <p:sp>
        <p:nvSpPr>
          <p:cNvPr id="122" name="Google Shape;122;p21"/>
          <p:cNvSpPr txBox="1"/>
          <p:nvPr>
            <p:ph idx="1" type="body"/>
          </p:nvPr>
        </p:nvSpPr>
        <p:spPr>
          <a:xfrm>
            <a:off x="628650" y="940044"/>
            <a:ext cx="7886700" cy="32634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lang="en" sz="1200"/>
              <a:t>SEMMA (Sample, Explore, Modify, Model, and Assess) is a list of sequential steps developed by SAS Institute, one of the largest producers of statistics and business intelligence software. </a:t>
            </a:r>
            <a:endParaRPr sz="1200"/>
          </a:p>
          <a:p>
            <a:pPr indent="0" lvl="0" marL="0" rtl="0" algn="l">
              <a:lnSpc>
                <a:spcPct val="115000"/>
              </a:lnSpc>
              <a:spcBef>
                <a:spcPts val="1200"/>
              </a:spcBef>
              <a:spcAft>
                <a:spcPts val="0"/>
              </a:spcAft>
              <a:buClr>
                <a:schemeClr val="dk1"/>
              </a:buClr>
              <a:buSzPts val="1100"/>
              <a:buFont typeface="Arial"/>
              <a:buNone/>
            </a:pPr>
            <a:r>
              <a:rPr lang="en" sz="1200"/>
              <a:t>Step 1: Sample the Data</a:t>
            </a:r>
            <a:endParaRPr sz="1200"/>
          </a:p>
          <a:p>
            <a:pPr indent="0" lvl="0" marL="0" rtl="0" algn="l">
              <a:lnSpc>
                <a:spcPct val="115000"/>
              </a:lnSpc>
              <a:spcBef>
                <a:spcPts val="1200"/>
              </a:spcBef>
              <a:spcAft>
                <a:spcPts val="0"/>
              </a:spcAft>
              <a:buClr>
                <a:schemeClr val="dk1"/>
              </a:buClr>
              <a:buSzPts val="1100"/>
              <a:buFont typeface="Arial"/>
              <a:buNone/>
            </a:pPr>
            <a:r>
              <a:rPr lang="en" sz="1200"/>
              <a:t>Step 2: Explore</a:t>
            </a:r>
            <a:endParaRPr sz="1200"/>
          </a:p>
          <a:p>
            <a:pPr indent="0" lvl="0" marL="0" rtl="0" algn="l">
              <a:lnSpc>
                <a:spcPct val="115000"/>
              </a:lnSpc>
              <a:spcBef>
                <a:spcPts val="1200"/>
              </a:spcBef>
              <a:spcAft>
                <a:spcPts val="0"/>
              </a:spcAft>
              <a:buClr>
                <a:schemeClr val="dk1"/>
              </a:buClr>
              <a:buSzPts val="1100"/>
              <a:buFont typeface="Arial"/>
              <a:buNone/>
            </a:pPr>
            <a:r>
              <a:rPr lang="en" sz="1200"/>
              <a:t>Step 3: Modify</a:t>
            </a:r>
            <a:endParaRPr sz="1200"/>
          </a:p>
          <a:p>
            <a:pPr indent="0" lvl="0" marL="0" rtl="0" algn="l">
              <a:lnSpc>
                <a:spcPct val="115000"/>
              </a:lnSpc>
              <a:spcBef>
                <a:spcPts val="1200"/>
              </a:spcBef>
              <a:spcAft>
                <a:spcPts val="0"/>
              </a:spcAft>
              <a:buClr>
                <a:schemeClr val="dk1"/>
              </a:buClr>
              <a:buSzPts val="1100"/>
              <a:buFont typeface="Arial"/>
              <a:buNone/>
            </a:pPr>
            <a:r>
              <a:rPr lang="en" sz="1200"/>
              <a:t>Step 4: Model</a:t>
            </a:r>
            <a:endParaRPr sz="1200"/>
          </a:p>
          <a:p>
            <a:pPr indent="0" lvl="0" marL="0" rtl="0" algn="l">
              <a:lnSpc>
                <a:spcPct val="115000"/>
              </a:lnSpc>
              <a:spcBef>
                <a:spcPts val="1200"/>
              </a:spcBef>
              <a:spcAft>
                <a:spcPts val="0"/>
              </a:spcAft>
              <a:buClr>
                <a:schemeClr val="dk1"/>
              </a:buClr>
              <a:buSzPts val="1100"/>
              <a:buFont typeface="Arial"/>
              <a:buNone/>
            </a:pPr>
            <a:r>
              <a:rPr lang="en" sz="1200"/>
              <a:t>Step 5: Assess</a:t>
            </a:r>
            <a:endParaRPr sz="1200"/>
          </a:p>
          <a:p>
            <a:pPr indent="0" lvl="0" marL="0" rtl="0" algn="l">
              <a:lnSpc>
                <a:spcPct val="115000"/>
              </a:lnSpc>
              <a:spcBef>
                <a:spcPts val="1200"/>
              </a:spcBef>
              <a:spcAft>
                <a:spcPts val="1200"/>
              </a:spcAft>
              <a:buClr>
                <a:schemeClr val="dk1"/>
              </a:buClr>
              <a:buSzPts val="1100"/>
              <a:buFont typeface="Arial"/>
              <a:buNone/>
            </a:pPr>
            <a:r>
              <a:rPr lang="en" sz="1200"/>
              <a:t>This </a:t>
            </a:r>
            <a:r>
              <a:rPr lang="en" sz="1200"/>
              <a:t>data mining </a:t>
            </a:r>
            <a:r>
              <a:rPr lang="en" sz="1200"/>
              <a:t>process is what the team used during the research of the LAPD crime data.</a:t>
            </a:r>
            <a:endParaRPr/>
          </a:p>
        </p:txBody>
      </p:sp>
      <p:sp>
        <p:nvSpPr>
          <p:cNvPr id="123" name="Google Shape;123;p21"/>
          <p:cNvSpPr/>
          <p:nvPr/>
        </p:nvSpPr>
        <p:spPr>
          <a:xfrm>
            <a:off x="103125" y="1638575"/>
            <a:ext cx="2463600" cy="10542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68750" y="1466700"/>
            <a:ext cx="401100" cy="138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nvSpPr>
        <p:spPr>
          <a:xfrm>
            <a:off x="2566725" y="1913675"/>
            <a:ext cx="26583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Where team spent most time</a:t>
            </a:r>
            <a:endParaRPr/>
          </a:p>
        </p:txBody>
      </p:sp>
      <p:sp>
        <p:nvSpPr>
          <p:cNvPr id="126" name="Google Shape;126;p2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586375" y="2495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Step 1: Sample the Data</a:t>
            </a:r>
            <a:endParaRPr/>
          </a:p>
        </p:txBody>
      </p:sp>
      <p:sp>
        <p:nvSpPr>
          <p:cNvPr id="132" name="Google Shape;132;p22"/>
          <p:cNvSpPr txBox="1"/>
          <p:nvPr>
            <p:ph idx="1" type="body"/>
          </p:nvPr>
        </p:nvSpPr>
        <p:spPr>
          <a:xfrm>
            <a:off x="628650" y="940044"/>
            <a:ext cx="7886700" cy="32634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lang="en" sz="1200"/>
              <a:t>For this step, the data set should be large enough to contain sufficient information and small enough to be efficiently used. </a:t>
            </a:r>
            <a:endParaRPr sz="1200"/>
          </a:p>
          <a:p>
            <a:pPr indent="0" lvl="0" marL="0" rtl="0" algn="l">
              <a:lnSpc>
                <a:spcPct val="115000"/>
              </a:lnSpc>
              <a:spcBef>
                <a:spcPts val="1200"/>
              </a:spcBef>
              <a:spcAft>
                <a:spcPts val="0"/>
              </a:spcAft>
              <a:buClr>
                <a:schemeClr val="dk1"/>
              </a:buClr>
              <a:buSzPts val="1100"/>
              <a:buFont typeface="Arial"/>
              <a:buNone/>
            </a:pPr>
            <a:r>
              <a:rPr lang="en" sz="1200"/>
              <a:t>In our project, </a:t>
            </a:r>
            <a:r>
              <a:rPr lang="en" sz="1200">
                <a:solidFill>
                  <a:srgbClr val="FF9900"/>
                </a:solidFill>
              </a:rPr>
              <a:t>we began with ~2 million rows of 28 variables</a:t>
            </a:r>
            <a:r>
              <a:rPr lang="en" sz="1200"/>
              <a:t>. The length of data was attributed to how many crimes have </a:t>
            </a:r>
            <a:r>
              <a:rPr lang="en" sz="1200"/>
              <a:t>occurred</a:t>
            </a:r>
            <a:r>
              <a:rPr lang="en" sz="1200"/>
              <a:t> from 2019 back to 2010. </a:t>
            </a:r>
            <a:endParaRPr sz="1200"/>
          </a:p>
          <a:p>
            <a:pPr indent="0" lvl="0" marL="0" rtl="0" algn="l">
              <a:lnSpc>
                <a:spcPct val="115000"/>
              </a:lnSpc>
              <a:spcBef>
                <a:spcPts val="1200"/>
              </a:spcBef>
              <a:spcAft>
                <a:spcPts val="0"/>
              </a:spcAft>
              <a:buClr>
                <a:schemeClr val="dk1"/>
              </a:buClr>
              <a:buSzPts val="1100"/>
              <a:buFont typeface="Arial"/>
              <a:buNone/>
            </a:pPr>
            <a:r>
              <a:rPr b="1" lang="en" sz="1200"/>
              <a:t>Last sampled data consisted of 297,000 data entries, with 36 variables, dates ranging from 2019-2015 and all involved</a:t>
            </a:r>
            <a:r>
              <a:rPr b="1" lang="en" sz="1200"/>
              <a:t> solved </a:t>
            </a:r>
            <a:r>
              <a:rPr b="1" lang="en" sz="1200"/>
              <a:t>crimes only.</a:t>
            </a:r>
            <a:endParaRPr b="1" sz="1200"/>
          </a:p>
          <a:p>
            <a:pPr indent="-304800" lvl="0" marL="457200" rtl="0" algn="l">
              <a:lnSpc>
                <a:spcPct val="115000"/>
              </a:lnSpc>
              <a:spcBef>
                <a:spcPts val="1200"/>
              </a:spcBef>
              <a:spcAft>
                <a:spcPts val="0"/>
              </a:spcAft>
              <a:buSzPts val="1200"/>
              <a:buChar char="●"/>
            </a:pPr>
            <a:r>
              <a:rPr lang="en" sz="1200"/>
              <a:t>Gave meaningful predictive modeling on few variables rather than none</a:t>
            </a:r>
            <a:endParaRPr sz="1200"/>
          </a:p>
        </p:txBody>
      </p:sp>
      <p:sp>
        <p:nvSpPr>
          <p:cNvPr id="133" name="Google Shape;133;p2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